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3"/>
  </p:notesMasterIdLst>
  <p:handoutMasterIdLst>
    <p:handoutMasterId r:id="rId14"/>
  </p:handoutMasterIdLst>
  <p:sldIdLst>
    <p:sldId id="257" r:id="rId2"/>
    <p:sldId id="258" r:id="rId3"/>
    <p:sldId id="262" r:id="rId4"/>
    <p:sldId id="260" r:id="rId5"/>
    <p:sldId id="263" r:id="rId6"/>
    <p:sldId id="264" r:id="rId7"/>
    <p:sldId id="265" r:id="rId8"/>
    <p:sldId id="267" r:id="rId9"/>
    <p:sldId id="266" r:id="rId10"/>
    <p:sldId id="268"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E9FF"/>
    <a:srgbClr val="E1A52D"/>
    <a:srgbClr val="0730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224"/>
    <p:restoredTop sz="93447" autoAdjust="0"/>
  </p:normalViewPr>
  <p:slideViewPr>
    <p:cSldViewPr snapToGrid="0" snapToObjects="1">
      <p:cViewPr varScale="1">
        <p:scale>
          <a:sx n="59" d="100"/>
          <a:sy n="59" d="100"/>
        </p:scale>
        <p:origin x="1224" y="72"/>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19" d="100"/>
          <a:sy n="119" d="100"/>
        </p:scale>
        <p:origin x="505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17.svg"/><Relationship Id="rId9" Type="http://schemas.openxmlformats.org/officeDocument/2006/relationships/image" Target="../media/image2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17.svg"/><Relationship Id="rId9" Type="http://schemas.openxmlformats.org/officeDocument/2006/relationships/image" Target="../media/image22.pn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E3AE57-725F-4AD5-93E0-B94E20F50986}"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256FE50D-E411-49E1-A057-AA6561C09808}">
      <dgm:prSet custT="1"/>
      <dgm:spPr/>
      <dgm:t>
        <a:bodyPr/>
        <a:lstStyle/>
        <a:p>
          <a:r>
            <a:rPr lang="en-IN" sz="1200" b="0" dirty="0"/>
            <a:t>BERT one of the most influential models in NLU research </a:t>
          </a:r>
          <a:r>
            <a:rPr lang="en-IN" sz="1200" i="1" dirty="0"/>
            <a:t>(Jacob Devlin, 2018)</a:t>
          </a:r>
          <a:r>
            <a:rPr lang="en-IN" sz="1200" dirty="0"/>
            <a:t>. </a:t>
          </a:r>
          <a:r>
            <a:rPr lang="en-IN" sz="1200" b="0" dirty="0"/>
            <a:t>It is very good at activities like entity recognition and intent detection because of its architecture.</a:t>
          </a:r>
          <a:endParaRPr lang="en-US" sz="1200" dirty="0"/>
        </a:p>
      </dgm:t>
    </dgm:pt>
    <dgm:pt modelId="{9FAA62C2-6F9E-4DEA-82B1-AD75B4F15DBF}" type="parTrans" cxnId="{DB3DC1FB-53D4-4C43-BD33-3F57C660848E}">
      <dgm:prSet/>
      <dgm:spPr/>
      <dgm:t>
        <a:bodyPr/>
        <a:lstStyle/>
        <a:p>
          <a:endParaRPr lang="en-US"/>
        </a:p>
      </dgm:t>
    </dgm:pt>
    <dgm:pt modelId="{1E367473-C734-4DE8-A588-91A490E96E3E}" type="sibTrans" cxnId="{DB3DC1FB-53D4-4C43-BD33-3F57C660848E}">
      <dgm:prSet/>
      <dgm:spPr/>
      <dgm:t>
        <a:bodyPr/>
        <a:lstStyle/>
        <a:p>
          <a:endParaRPr lang="en-US"/>
        </a:p>
      </dgm:t>
    </dgm:pt>
    <dgm:pt modelId="{9625D9EB-F77B-4313-9769-5B44F2CFE5B4}">
      <dgm:prSet custT="1"/>
      <dgm:spPr/>
      <dgm:t>
        <a:bodyPr/>
        <a:lstStyle/>
        <a:p>
          <a:r>
            <a:rPr lang="en-IN" sz="1200" b="0" dirty="0"/>
            <a:t>As an autoregressive model trained on 175 billion parameters, GPT-3 can generate astonishingly fluent and logical prose, making it well-suited for open-domain chatbots </a:t>
          </a:r>
          <a:r>
            <a:rPr lang="en-IN" sz="1200" i="1" dirty="0"/>
            <a:t>(Tom B. Brown, 2020)</a:t>
          </a:r>
          <a:r>
            <a:rPr lang="en-IN" sz="1200" dirty="0"/>
            <a:t>. </a:t>
          </a:r>
          <a:endParaRPr lang="en-US" sz="1200" dirty="0"/>
        </a:p>
      </dgm:t>
    </dgm:pt>
    <dgm:pt modelId="{0379369D-B9DB-460E-84F0-1D75FCF47E7D}" type="parTrans" cxnId="{76FD0E4D-9D48-4E03-A280-2E32503A2EC3}">
      <dgm:prSet/>
      <dgm:spPr/>
      <dgm:t>
        <a:bodyPr/>
        <a:lstStyle/>
        <a:p>
          <a:endParaRPr lang="en-US"/>
        </a:p>
      </dgm:t>
    </dgm:pt>
    <dgm:pt modelId="{B3622396-74E8-4785-AB71-9CBE71411ACC}" type="sibTrans" cxnId="{76FD0E4D-9D48-4E03-A280-2E32503A2EC3}">
      <dgm:prSet/>
      <dgm:spPr/>
      <dgm:t>
        <a:bodyPr/>
        <a:lstStyle/>
        <a:p>
          <a:endParaRPr lang="en-US"/>
        </a:p>
      </dgm:t>
    </dgm:pt>
    <dgm:pt modelId="{81ACBF6A-4B98-4EF5-8691-E734F217C425}">
      <dgm:prSet/>
      <dgm:spPr/>
      <dgm:t>
        <a:bodyPr/>
        <a:lstStyle/>
        <a:p>
          <a:r>
            <a:rPr lang="en-IN" i="1" dirty="0"/>
            <a:t>(Colin Raffel, 2020) </a:t>
          </a:r>
          <a:r>
            <a:rPr lang="en-IN" b="0" dirty="0"/>
            <a:t>presented T5 (Text-to-Text Transfer Transformer), which consolidated NLP tasks under a text-to-text framework. </a:t>
          </a:r>
          <a:endParaRPr lang="en-US" dirty="0"/>
        </a:p>
      </dgm:t>
    </dgm:pt>
    <dgm:pt modelId="{EC410BDC-9D9D-4811-B917-8926E40108DB}" type="parTrans" cxnId="{95DA6A9A-8736-41C9-BAD6-A685A326461F}">
      <dgm:prSet/>
      <dgm:spPr/>
      <dgm:t>
        <a:bodyPr/>
        <a:lstStyle/>
        <a:p>
          <a:endParaRPr lang="en-US"/>
        </a:p>
      </dgm:t>
    </dgm:pt>
    <dgm:pt modelId="{9ECFD47F-F48E-4B9B-85E8-D00ACD7EBDDB}" type="sibTrans" cxnId="{95DA6A9A-8736-41C9-BAD6-A685A326461F}">
      <dgm:prSet/>
      <dgm:spPr/>
      <dgm:t>
        <a:bodyPr/>
        <a:lstStyle/>
        <a:p>
          <a:endParaRPr lang="en-US"/>
        </a:p>
      </dgm:t>
    </dgm:pt>
    <dgm:pt modelId="{828E9D00-2ECC-46CA-9911-CB3244E4B8BF}">
      <dgm:prSet/>
      <dgm:spPr/>
      <dgm:t>
        <a:bodyPr/>
        <a:lstStyle/>
        <a:p>
          <a:r>
            <a:rPr lang="en-IN" b="0" dirty="0" err="1"/>
            <a:t>mBERT</a:t>
          </a:r>
          <a:r>
            <a:rPr lang="en-IN" b="0" dirty="0"/>
            <a:t> (Multilingual BERT) and XLM-R </a:t>
          </a:r>
          <a:r>
            <a:rPr lang="en-IN" i="1" dirty="0"/>
            <a:t>(Alexis </a:t>
          </a:r>
          <a:r>
            <a:rPr lang="en-IN" i="1" dirty="0" err="1"/>
            <a:t>Conneau</a:t>
          </a:r>
          <a:r>
            <a:rPr lang="en-IN" i="1" dirty="0"/>
            <a:t>, 2020)</a:t>
          </a:r>
          <a:r>
            <a:rPr lang="en-IN" dirty="0"/>
            <a:t> </a:t>
          </a:r>
          <a:r>
            <a:rPr lang="en-IN" b="0" dirty="0"/>
            <a:t>allow chatbots to function in many languages by leveraging common representations. </a:t>
          </a:r>
          <a:endParaRPr lang="en-US" dirty="0"/>
        </a:p>
      </dgm:t>
    </dgm:pt>
    <dgm:pt modelId="{50B7DAE6-CE2B-432D-9ED3-200A540B3992}" type="parTrans" cxnId="{1BEB7562-3E71-457F-8BA6-B99361B8872C}">
      <dgm:prSet/>
      <dgm:spPr/>
      <dgm:t>
        <a:bodyPr/>
        <a:lstStyle/>
        <a:p>
          <a:endParaRPr lang="en-US"/>
        </a:p>
      </dgm:t>
    </dgm:pt>
    <dgm:pt modelId="{7EDD2C57-6987-4BBA-8791-20933D7F9B4B}" type="sibTrans" cxnId="{1BEB7562-3E71-457F-8BA6-B99361B8872C}">
      <dgm:prSet/>
      <dgm:spPr/>
      <dgm:t>
        <a:bodyPr/>
        <a:lstStyle/>
        <a:p>
          <a:endParaRPr lang="en-US"/>
        </a:p>
      </dgm:t>
    </dgm:pt>
    <dgm:pt modelId="{08C8E2B5-9458-447A-AC22-CD0680CFA08A}" type="pres">
      <dgm:prSet presAssocID="{BFE3AE57-725F-4AD5-93E0-B94E20F50986}" presName="root" presStyleCnt="0">
        <dgm:presLayoutVars>
          <dgm:dir/>
          <dgm:resizeHandles val="exact"/>
        </dgm:presLayoutVars>
      </dgm:prSet>
      <dgm:spPr/>
    </dgm:pt>
    <dgm:pt modelId="{0FB25389-78AE-4C69-8999-F5843A4CF787}" type="pres">
      <dgm:prSet presAssocID="{256FE50D-E411-49E1-A057-AA6561C09808}" presName="compNode" presStyleCnt="0"/>
      <dgm:spPr/>
    </dgm:pt>
    <dgm:pt modelId="{52460688-BE33-4273-8620-C977600A6B27}" type="pres">
      <dgm:prSet presAssocID="{256FE50D-E411-49E1-A057-AA6561C0980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ngel Face with Solid Fill"/>
        </a:ext>
      </dgm:extLst>
    </dgm:pt>
    <dgm:pt modelId="{E5E26D5F-528E-4B04-8C94-197922006A45}" type="pres">
      <dgm:prSet presAssocID="{256FE50D-E411-49E1-A057-AA6561C09808}" presName="spaceRect" presStyleCnt="0"/>
      <dgm:spPr/>
    </dgm:pt>
    <dgm:pt modelId="{50B998A4-6D85-4A92-A49C-0CB44383C6F5}" type="pres">
      <dgm:prSet presAssocID="{256FE50D-E411-49E1-A057-AA6561C09808}" presName="textRect" presStyleLbl="revTx" presStyleIdx="0" presStyleCnt="4">
        <dgm:presLayoutVars>
          <dgm:chMax val="1"/>
          <dgm:chPref val="1"/>
        </dgm:presLayoutVars>
      </dgm:prSet>
      <dgm:spPr/>
    </dgm:pt>
    <dgm:pt modelId="{7A391A3E-D26D-42D8-83F7-86E62C766711}" type="pres">
      <dgm:prSet presAssocID="{1E367473-C734-4DE8-A588-91A490E96E3E}" presName="sibTrans" presStyleCnt="0"/>
      <dgm:spPr/>
    </dgm:pt>
    <dgm:pt modelId="{9AC5484F-EABC-4B49-9919-31843765A425}" type="pres">
      <dgm:prSet presAssocID="{9625D9EB-F77B-4313-9769-5B44F2CFE5B4}" presName="compNode" presStyleCnt="0"/>
      <dgm:spPr/>
    </dgm:pt>
    <dgm:pt modelId="{448F6939-0E43-4578-9C4B-FAF79A127FA6}" type="pres">
      <dgm:prSet presAssocID="{9625D9EB-F77B-4313-9769-5B44F2CFE5B4}"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Quotes"/>
        </a:ext>
      </dgm:extLst>
    </dgm:pt>
    <dgm:pt modelId="{7A87A3B0-C58E-4ABD-B8F2-B8299C7E4A1D}" type="pres">
      <dgm:prSet presAssocID="{9625D9EB-F77B-4313-9769-5B44F2CFE5B4}" presName="spaceRect" presStyleCnt="0"/>
      <dgm:spPr/>
    </dgm:pt>
    <dgm:pt modelId="{100FAE37-96EE-4218-ACB4-13E6FBAD6736}" type="pres">
      <dgm:prSet presAssocID="{9625D9EB-F77B-4313-9769-5B44F2CFE5B4}" presName="textRect" presStyleLbl="revTx" presStyleIdx="1" presStyleCnt="4">
        <dgm:presLayoutVars>
          <dgm:chMax val="1"/>
          <dgm:chPref val="1"/>
        </dgm:presLayoutVars>
      </dgm:prSet>
      <dgm:spPr/>
    </dgm:pt>
    <dgm:pt modelId="{5849A20A-9AE1-460E-BAB0-7A90B5701F1D}" type="pres">
      <dgm:prSet presAssocID="{B3622396-74E8-4785-AB71-9CBE71411ACC}" presName="sibTrans" presStyleCnt="0"/>
      <dgm:spPr/>
    </dgm:pt>
    <dgm:pt modelId="{69ECF1C9-0B18-476B-A354-121A081E12F8}" type="pres">
      <dgm:prSet presAssocID="{81ACBF6A-4B98-4EF5-8691-E734F217C425}" presName="compNode" presStyleCnt="0"/>
      <dgm:spPr/>
    </dgm:pt>
    <dgm:pt modelId="{36FD4DED-63C4-4557-8D94-60579BC604FD}" type="pres">
      <dgm:prSet presAssocID="{81ACBF6A-4B98-4EF5-8691-E734F217C42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ypewriter"/>
        </a:ext>
      </dgm:extLst>
    </dgm:pt>
    <dgm:pt modelId="{81CF9610-6847-4592-969F-324C51639276}" type="pres">
      <dgm:prSet presAssocID="{81ACBF6A-4B98-4EF5-8691-E734F217C425}" presName="spaceRect" presStyleCnt="0"/>
      <dgm:spPr/>
    </dgm:pt>
    <dgm:pt modelId="{4CB1E3D7-A487-4D9A-B195-F6AD37280B7A}" type="pres">
      <dgm:prSet presAssocID="{81ACBF6A-4B98-4EF5-8691-E734F217C425}" presName="textRect" presStyleLbl="revTx" presStyleIdx="2" presStyleCnt="4">
        <dgm:presLayoutVars>
          <dgm:chMax val="1"/>
          <dgm:chPref val="1"/>
        </dgm:presLayoutVars>
      </dgm:prSet>
      <dgm:spPr/>
    </dgm:pt>
    <dgm:pt modelId="{761F96A5-654F-4500-A292-AAA711B95774}" type="pres">
      <dgm:prSet presAssocID="{9ECFD47F-F48E-4B9B-85E8-D00ACD7EBDDB}" presName="sibTrans" presStyleCnt="0"/>
      <dgm:spPr/>
    </dgm:pt>
    <dgm:pt modelId="{F877EE7C-E3A6-4105-A79F-C9E6169BED57}" type="pres">
      <dgm:prSet presAssocID="{828E9D00-2ECC-46CA-9911-CB3244E4B8BF}" presName="compNode" presStyleCnt="0"/>
      <dgm:spPr/>
    </dgm:pt>
    <dgm:pt modelId="{83ED8DC8-271A-433B-8C2B-B0543B03324F}" type="pres">
      <dgm:prSet presAssocID="{828E9D00-2ECC-46CA-9911-CB3244E4B8BF}"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obot"/>
        </a:ext>
      </dgm:extLst>
    </dgm:pt>
    <dgm:pt modelId="{5138EED3-FD59-4908-89C3-E61EF701352A}" type="pres">
      <dgm:prSet presAssocID="{828E9D00-2ECC-46CA-9911-CB3244E4B8BF}" presName="spaceRect" presStyleCnt="0"/>
      <dgm:spPr/>
    </dgm:pt>
    <dgm:pt modelId="{47C5B430-D33F-485C-A925-75A74B3D2733}" type="pres">
      <dgm:prSet presAssocID="{828E9D00-2ECC-46CA-9911-CB3244E4B8BF}" presName="textRect" presStyleLbl="revTx" presStyleIdx="3" presStyleCnt="4">
        <dgm:presLayoutVars>
          <dgm:chMax val="1"/>
          <dgm:chPref val="1"/>
        </dgm:presLayoutVars>
      </dgm:prSet>
      <dgm:spPr/>
    </dgm:pt>
  </dgm:ptLst>
  <dgm:cxnLst>
    <dgm:cxn modelId="{6CA0CC22-6DAD-45E1-9E9F-CE506B169846}" type="presOf" srcId="{256FE50D-E411-49E1-A057-AA6561C09808}" destId="{50B998A4-6D85-4A92-A49C-0CB44383C6F5}" srcOrd="0" destOrd="0" presId="urn:microsoft.com/office/officeart/2018/2/layout/IconLabelList"/>
    <dgm:cxn modelId="{BA07DD2E-8E5C-4AD5-BB29-C046493D3774}" type="presOf" srcId="{828E9D00-2ECC-46CA-9911-CB3244E4B8BF}" destId="{47C5B430-D33F-485C-A925-75A74B3D2733}" srcOrd="0" destOrd="0" presId="urn:microsoft.com/office/officeart/2018/2/layout/IconLabelList"/>
    <dgm:cxn modelId="{1BEB7562-3E71-457F-8BA6-B99361B8872C}" srcId="{BFE3AE57-725F-4AD5-93E0-B94E20F50986}" destId="{828E9D00-2ECC-46CA-9911-CB3244E4B8BF}" srcOrd="3" destOrd="0" parTransId="{50B7DAE6-CE2B-432D-9ED3-200A540B3992}" sibTransId="{7EDD2C57-6987-4BBA-8791-20933D7F9B4B}"/>
    <dgm:cxn modelId="{76FD0E4D-9D48-4E03-A280-2E32503A2EC3}" srcId="{BFE3AE57-725F-4AD5-93E0-B94E20F50986}" destId="{9625D9EB-F77B-4313-9769-5B44F2CFE5B4}" srcOrd="1" destOrd="0" parTransId="{0379369D-B9DB-460E-84F0-1D75FCF47E7D}" sibTransId="{B3622396-74E8-4785-AB71-9CBE71411ACC}"/>
    <dgm:cxn modelId="{95DA6A9A-8736-41C9-BAD6-A685A326461F}" srcId="{BFE3AE57-725F-4AD5-93E0-B94E20F50986}" destId="{81ACBF6A-4B98-4EF5-8691-E734F217C425}" srcOrd="2" destOrd="0" parTransId="{EC410BDC-9D9D-4811-B917-8926E40108DB}" sibTransId="{9ECFD47F-F48E-4B9B-85E8-D00ACD7EBDDB}"/>
    <dgm:cxn modelId="{FC341CA0-604F-4E22-9E3A-0E4BC5610AC3}" type="presOf" srcId="{BFE3AE57-725F-4AD5-93E0-B94E20F50986}" destId="{08C8E2B5-9458-447A-AC22-CD0680CFA08A}" srcOrd="0" destOrd="0" presId="urn:microsoft.com/office/officeart/2018/2/layout/IconLabelList"/>
    <dgm:cxn modelId="{011C0AB5-8B10-4A7C-A191-8DB2C5F83B0F}" type="presOf" srcId="{9625D9EB-F77B-4313-9769-5B44F2CFE5B4}" destId="{100FAE37-96EE-4218-ACB4-13E6FBAD6736}" srcOrd="0" destOrd="0" presId="urn:microsoft.com/office/officeart/2018/2/layout/IconLabelList"/>
    <dgm:cxn modelId="{1B71D3D6-031E-4392-9F89-E6DDB3CAE73F}" type="presOf" srcId="{81ACBF6A-4B98-4EF5-8691-E734F217C425}" destId="{4CB1E3D7-A487-4D9A-B195-F6AD37280B7A}" srcOrd="0" destOrd="0" presId="urn:microsoft.com/office/officeart/2018/2/layout/IconLabelList"/>
    <dgm:cxn modelId="{DB3DC1FB-53D4-4C43-BD33-3F57C660848E}" srcId="{BFE3AE57-725F-4AD5-93E0-B94E20F50986}" destId="{256FE50D-E411-49E1-A057-AA6561C09808}" srcOrd="0" destOrd="0" parTransId="{9FAA62C2-6F9E-4DEA-82B1-AD75B4F15DBF}" sibTransId="{1E367473-C734-4DE8-A588-91A490E96E3E}"/>
    <dgm:cxn modelId="{4ECBA23A-CE81-491A-A3D5-1F5960A39F51}" type="presParOf" srcId="{08C8E2B5-9458-447A-AC22-CD0680CFA08A}" destId="{0FB25389-78AE-4C69-8999-F5843A4CF787}" srcOrd="0" destOrd="0" presId="urn:microsoft.com/office/officeart/2018/2/layout/IconLabelList"/>
    <dgm:cxn modelId="{B67A15B5-4C94-461F-AFF6-AEE2BAE80B75}" type="presParOf" srcId="{0FB25389-78AE-4C69-8999-F5843A4CF787}" destId="{52460688-BE33-4273-8620-C977600A6B27}" srcOrd="0" destOrd="0" presId="urn:microsoft.com/office/officeart/2018/2/layout/IconLabelList"/>
    <dgm:cxn modelId="{8E45E1DD-9878-40A5-B5AE-59BDED2170AC}" type="presParOf" srcId="{0FB25389-78AE-4C69-8999-F5843A4CF787}" destId="{E5E26D5F-528E-4B04-8C94-197922006A45}" srcOrd="1" destOrd="0" presId="urn:microsoft.com/office/officeart/2018/2/layout/IconLabelList"/>
    <dgm:cxn modelId="{1DDE99E4-A01A-4374-A7E1-522E1C5E7676}" type="presParOf" srcId="{0FB25389-78AE-4C69-8999-F5843A4CF787}" destId="{50B998A4-6D85-4A92-A49C-0CB44383C6F5}" srcOrd="2" destOrd="0" presId="urn:microsoft.com/office/officeart/2018/2/layout/IconLabelList"/>
    <dgm:cxn modelId="{04B4DB32-2949-4151-ACE7-AC75BAA4892D}" type="presParOf" srcId="{08C8E2B5-9458-447A-AC22-CD0680CFA08A}" destId="{7A391A3E-D26D-42D8-83F7-86E62C766711}" srcOrd="1" destOrd="0" presId="urn:microsoft.com/office/officeart/2018/2/layout/IconLabelList"/>
    <dgm:cxn modelId="{45B7C514-E276-4AF8-9DA3-D606FA547530}" type="presParOf" srcId="{08C8E2B5-9458-447A-AC22-CD0680CFA08A}" destId="{9AC5484F-EABC-4B49-9919-31843765A425}" srcOrd="2" destOrd="0" presId="urn:microsoft.com/office/officeart/2018/2/layout/IconLabelList"/>
    <dgm:cxn modelId="{2301EA28-2B3B-4863-929A-BE2C7F1E5855}" type="presParOf" srcId="{9AC5484F-EABC-4B49-9919-31843765A425}" destId="{448F6939-0E43-4578-9C4B-FAF79A127FA6}" srcOrd="0" destOrd="0" presId="urn:microsoft.com/office/officeart/2018/2/layout/IconLabelList"/>
    <dgm:cxn modelId="{61603FBB-B829-4D49-AA92-DEABD2F2686A}" type="presParOf" srcId="{9AC5484F-EABC-4B49-9919-31843765A425}" destId="{7A87A3B0-C58E-4ABD-B8F2-B8299C7E4A1D}" srcOrd="1" destOrd="0" presId="urn:microsoft.com/office/officeart/2018/2/layout/IconLabelList"/>
    <dgm:cxn modelId="{F06F27FF-C3E6-464A-9910-079561885D46}" type="presParOf" srcId="{9AC5484F-EABC-4B49-9919-31843765A425}" destId="{100FAE37-96EE-4218-ACB4-13E6FBAD6736}" srcOrd="2" destOrd="0" presId="urn:microsoft.com/office/officeart/2018/2/layout/IconLabelList"/>
    <dgm:cxn modelId="{FD127BD8-43B8-4435-958D-124C87B6AE67}" type="presParOf" srcId="{08C8E2B5-9458-447A-AC22-CD0680CFA08A}" destId="{5849A20A-9AE1-460E-BAB0-7A90B5701F1D}" srcOrd="3" destOrd="0" presId="urn:microsoft.com/office/officeart/2018/2/layout/IconLabelList"/>
    <dgm:cxn modelId="{725A8760-96E9-4AB1-940C-6290BC0B9D77}" type="presParOf" srcId="{08C8E2B5-9458-447A-AC22-CD0680CFA08A}" destId="{69ECF1C9-0B18-476B-A354-121A081E12F8}" srcOrd="4" destOrd="0" presId="urn:microsoft.com/office/officeart/2018/2/layout/IconLabelList"/>
    <dgm:cxn modelId="{91C4C431-7F76-4083-AA57-118854FEA6EC}" type="presParOf" srcId="{69ECF1C9-0B18-476B-A354-121A081E12F8}" destId="{36FD4DED-63C4-4557-8D94-60579BC604FD}" srcOrd="0" destOrd="0" presId="urn:microsoft.com/office/officeart/2018/2/layout/IconLabelList"/>
    <dgm:cxn modelId="{41F565DE-4EAE-47A7-874C-4FF47B922419}" type="presParOf" srcId="{69ECF1C9-0B18-476B-A354-121A081E12F8}" destId="{81CF9610-6847-4592-969F-324C51639276}" srcOrd="1" destOrd="0" presId="urn:microsoft.com/office/officeart/2018/2/layout/IconLabelList"/>
    <dgm:cxn modelId="{51267407-471B-446B-9918-F90B78007129}" type="presParOf" srcId="{69ECF1C9-0B18-476B-A354-121A081E12F8}" destId="{4CB1E3D7-A487-4D9A-B195-F6AD37280B7A}" srcOrd="2" destOrd="0" presId="urn:microsoft.com/office/officeart/2018/2/layout/IconLabelList"/>
    <dgm:cxn modelId="{766D44AE-5E45-442E-AB3E-F64931129341}" type="presParOf" srcId="{08C8E2B5-9458-447A-AC22-CD0680CFA08A}" destId="{761F96A5-654F-4500-A292-AAA711B95774}" srcOrd="5" destOrd="0" presId="urn:microsoft.com/office/officeart/2018/2/layout/IconLabelList"/>
    <dgm:cxn modelId="{C58396B9-BC97-4D34-8ED5-2127EA732770}" type="presParOf" srcId="{08C8E2B5-9458-447A-AC22-CD0680CFA08A}" destId="{F877EE7C-E3A6-4105-A79F-C9E6169BED57}" srcOrd="6" destOrd="0" presId="urn:microsoft.com/office/officeart/2018/2/layout/IconLabelList"/>
    <dgm:cxn modelId="{AB6A86D9-7750-43F5-BFA9-9EEAA835E0EA}" type="presParOf" srcId="{F877EE7C-E3A6-4105-A79F-C9E6169BED57}" destId="{83ED8DC8-271A-433B-8C2B-B0543B03324F}" srcOrd="0" destOrd="0" presId="urn:microsoft.com/office/officeart/2018/2/layout/IconLabelList"/>
    <dgm:cxn modelId="{C8AC842F-8928-4BDF-860A-70C402FFDE69}" type="presParOf" srcId="{F877EE7C-E3A6-4105-A79F-C9E6169BED57}" destId="{5138EED3-FD59-4908-89C3-E61EF701352A}" srcOrd="1" destOrd="0" presId="urn:microsoft.com/office/officeart/2018/2/layout/IconLabelList"/>
    <dgm:cxn modelId="{9691EDD9-54ED-45F4-BE5E-14B049ACE8E9}" type="presParOf" srcId="{F877EE7C-E3A6-4105-A79F-C9E6169BED57}" destId="{47C5B430-D33F-485C-A925-75A74B3D2733}"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9F7C1CC-583C-400E-8300-B7F4BAB27BF9}"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1872EE1A-D845-4BF6-A113-737E871D5647}">
      <dgm:prSet/>
      <dgm:spPr/>
      <dgm:t>
        <a:bodyPr/>
        <a:lstStyle/>
        <a:p>
          <a:r>
            <a:rPr lang="en-US" b="1" dirty="0"/>
            <a:t>Emotionally Intelligent: </a:t>
          </a:r>
          <a:r>
            <a:rPr lang="en-US" b="0" dirty="0"/>
            <a:t>Recognize and respond to user emotions in real time.</a:t>
          </a:r>
          <a:endParaRPr lang="en-US" dirty="0"/>
        </a:p>
      </dgm:t>
    </dgm:pt>
    <dgm:pt modelId="{00E6477A-EACE-4E32-B844-9DC1F0FE2F73}" type="parTrans" cxnId="{13440365-4B59-406F-9379-F3543D341550}">
      <dgm:prSet/>
      <dgm:spPr/>
      <dgm:t>
        <a:bodyPr/>
        <a:lstStyle/>
        <a:p>
          <a:endParaRPr lang="en-US"/>
        </a:p>
      </dgm:t>
    </dgm:pt>
    <dgm:pt modelId="{982A786E-3C70-469A-B582-C047E5FE9956}" type="sibTrans" cxnId="{13440365-4B59-406F-9379-F3543D341550}">
      <dgm:prSet/>
      <dgm:spPr/>
      <dgm:t>
        <a:bodyPr/>
        <a:lstStyle/>
        <a:p>
          <a:endParaRPr lang="en-US"/>
        </a:p>
      </dgm:t>
    </dgm:pt>
    <dgm:pt modelId="{3DCD52F4-DE6F-4336-A324-A2F66C086EEC}">
      <dgm:prSet/>
      <dgm:spPr/>
      <dgm:t>
        <a:bodyPr/>
        <a:lstStyle/>
        <a:p>
          <a:r>
            <a:rPr lang="en-US" b="1" dirty="0"/>
            <a:t>Multimodal Interaction: </a:t>
          </a:r>
          <a:r>
            <a:rPr lang="en-US" b="0" dirty="0"/>
            <a:t>Combine voice, text, vision, and gestures for natural communication.</a:t>
          </a:r>
          <a:endParaRPr lang="en-US" dirty="0"/>
        </a:p>
      </dgm:t>
    </dgm:pt>
    <dgm:pt modelId="{A3F3D523-C155-401A-BA5F-8B1305FD5A6A}" type="parTrans" cxnId="{17E1B699-BDBF-442F-A9BB-C4AA04696D48}">
      <dgm:prSet/>
      <dgm:spPr/>
      <dgm:t>
        <a:bodyPr/>
        <a:lstStyle/>
        <a:p>
          <a:endParaRPr lang="en-US"/>
        </a:p>
      </dgm:t>
    </dgm:pt>
    <dgm:pt modelId="{72D5F691-450C-4ECF-AED9-C72A41A5BA97}" type="sibTrans" cxnId="{17E1B699-BDBF-442F-A9BB-C4AA04696D48}">
      <dgm:prSet/>
      <dgm:spPr/>
      <dgm:t>
        <a:bodyPr/>
        <a:lstStyle/>
        <a:p>
          <a:endParaRPr lang="en-US"/>
        </a:p>
      </dgm:t>
    </dgm:pt>
    <dgm:pt modelId="{91763B1A-B03E-480F-9FC5-BC12AE396170}">
      <dgm:prSet/>
      <dgm:spPr/>
      <dgm:t>
        <a:bodyPr/>
        <a:lstStyle/>
        <a:p>
          <a:r>
            <a:rPr lang="en-US" b="1" dirty="0"/>
            <a:t>Hyper-Personalization: </a:t>
          </a:r>
          <a:r>
            <a:rPr lang="en-US" b="0" dirty="0"/>
            <a:t>Adapt to user tone, context, and behavior for tailored responses.</a:t>
          </a:r>
          <a:endParaRPr lang="en-US" dirty="0"/>
        </a:p>
      </dgm:t>
    </dgm:pt>
    <dgm:pt modelId="{FE5377B5-CA42-4F19-9E17-EACCD18485A0}" type="parTrans" cxnId="{B48CCF1B-3A49-4FEA-AB49-8D470707DD6B}">
      <dgm:prSet/>
      <dgm:spPr/>
      <dgm:t>
        <a:bodyPr/>
        <a:lstStyle/>
        <a:p>
          <a:endParaRPr lang="en-US"/>
        </a:p>
      </dgm:t>
    </dgm:pt>
    <dgm:pt modelId="{6BA89430-7CE7-4D50-BAE6-0E30B302ED7B}" type="sibTrans" cxnId="{B48CCF1B-3A49-4FEA-AB49-8D470707DD6B}">
      <dgm:prSet/>
      <dgm:spPr/>
      <dgm:t>
        <a:bodyPr/>
        <a:lstStyle/>
        <a:p>
          <a:endParaRPr lang="en-US"/>
        </a:p>
      </dgm:t>
    </dgm:pt>
    <dgm:pt modelId="{621EC5C0-AA70-4F03-9103-BFEBE47E0082}">
      <dgm:prSet/>
      <dgm:spPr/>
      <dgm:t>
        <a:bodyPr/>
        <a:lstStyle/>
        <a:p>
          <a:r>
            <a:rPr lang="en-US" b="1" dirty="0"/>
            <a:t>Offline &amp; Low-Bandwidth Support</a:t>
          </a:r>
          <a:r>
            <a:rPr lang="en-US" dirty="0"/>
            <a:t>: </a:t>
          </a:r>
          <a:r>
            <a:rPr lang="en-US" b="0" dirty="0"/>
            <a:t>Lightweight models for reliable use in poor connectivity.</a:t>
          </a:r>
          <a:endParaRPr lang="en-US" dirty="0"/>
        </a:p>
      </dgm:t>
    </dgm:pt>
    <dgm:pt modelId="{5C0E5CC9-B7FE-4816-8229-C1B36493DEB9}" type="parTrans" cxnId="{1FB7C815-8091-4D72-8E9A-F9ABE2EC0DAB}">
      <dgm:prSet/>
      <dgm:spPr/>
      <dgm:t>
        <a:bodyPr/>
        <a:lstStyle/>
        <a:p>
          <a:endParaRPr lang="en-US"/>
        </a:p>
      </dgm:t>
    </dgm:pt>
    <dgm:pt modelId="{29B75F36-D63E-44FF-99E3-E780F12BE52D}" type="sibTrans" cxnId="{1FB7C815-8091-4D72-8E9A-F9ABE2EC0DAB}">
      <dgm:prSet/>
      <dgm:spPr/>
      <dgm:t>
        <a:bodyPr/>
        <a:lstStyle/>
        <a:p>
          <a:endParaRPr lang="en-US"/>
        </a:p>
      </dgm:t>
    </dgm:pt>
    <dgm:pt modelId="{52E42643-7C22-49CE-8042-737D910A8DB2}">
      <dgm:prSet/>
      <dgm:spPr/>
      <dgm:t>
        <a:bodyPr/>
        <a:lstStyle/>
        <a:p>
          <a:r>
            <a:rPr lang="en-US" b="1" dirty="0"/>
            <a:t>Self-Learning: </a:t>
          </a:r>
          <a:r>
            <a:rPr lang="en-US" b="0" dirty="0"/>
            <a:t>Continuously improve through real-time user interactions without retraining.</a:t>
          </a:r>
          <a:endParaRPr lang="en-US" dirty="0"/>
        </a:p>
      </dgm:t>
    </dgm:pt>
    <dgm:pt modelId="{AFB88CF2-6349-42D7-8024-0CF1D2FE439E}" type="parTrans" cxnId="{2A3108AA-2537-4255-881C-C030E1B0B19E}">
      <dgm:prSet/>
      <dgm:spPr/>
      <dgm:t>
        <a:bodyPr/>
        <a:lstStyle/>
        <a:p>
          <a:endParaRPr lang="en-US"/>
        </a:p>
      </dgm:t>
    </dgm:pt>
    <dgm:pt modelId="{DDC94918-2940-44DC-9E14-63C3A26D1EFD}" type="sibTrans" cxnId="{2A3108AA-2537-4255-881C-C030E1B0B19E}">
      <dgm:prSet/>
      <dgm:spPr/>
      <dgm:t>
        <a:bodyPr/>
        <a:lstStyle/>
        <a:p>
          <a:endParaRPr lang="en-US"/>
        </a:p>
      </dgm:t>
    </dgm:pt>
    <dgm:pt modelId="{DD9ED459-2296-4F9F-8E62-3DA55D01C572}" type="pres">
      <dgm:prSet presAssocID="{B9F7C1CC-583C-400E-8300-B7F4BAB27BF9}" presName="root" presStyleCnt="0">
        <dgm:presLayoutVars>
          <dgm:dir/>
          <dgm:resizeHandles val="exact"/>
        </dgm:presLayoutVars>
      </dgm:prSet>
      <dgm:spPr/>
    </dgm:pt>
    <dgm:pt modelId="{824B9FF7-B65E-4A34-B415-1C167ACBB5C1}" type="pres">
      <dgm:prSet presAssocID="{1872EE1A-D845-4BF6-A113-737E871D5647}" presName="compNode" presStyleCnt="0"/>
      <dgm:spPr/>
    </dgm:pt>
    <dgm:pt modelId="{DD21EAFD-2546-4ADF-9253-55B14464FF51}" type="pres">
      <dgm:prSet presAssocID="{1872EE1A-D845-4BF6-A113-737E871D564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ngry Face with No Fill"/>
        </a:ext>
      </dgm:extLst>
    </dgm:pt>
    <dgm:pt modelId="{1B51809E-E7B5-4236-BFCE-1EF4FD1EB10A}" type="pres">
      <dgm:prSet presAssocID="{1872EE1A-D845-4BF6-A113-737E871D5647}" presName="spaceRect" presStyleCnt="0"/>
      <dgm:spPr/>
    </dgm:pt>
    <dgm:pt modelId="{F23BFE4F-534B-47BC-BCA1-3D284F3471D8}" type="pres">
      <dgm:prSet presAssocID="{1872EE1A-D845-4BF6-A113-737E871D5647}" presName="textRect" presStyleLbl="revTx" presStyleIdx="0" presStyleCnt="5">
        <dgm:presLayoutVars>
          <dgm:chMax val="1"/>
          <dgm:chPref val="1"/>
        </dgm:presLayoutVars>
      </dgm:prSet>
      <dgm:spPr/>
    </dgm:pt>
    <dgm:pt modelId="{FA767015-2544-4B3D-83A4-1FAF0D43B9B8}" type="pres">
      <dgm:prSet presAssocID="{982A786E-3C70-469A-B582-C047E5FE9956}" presName="sibTrans" presStyleCnt="0"/>
      <dgm:spPr/>
    </dgm:pt>
    <dgm:pt modelId="{D1809607-B82D-4773-A741-CF48E301617E}" type="pres">
      <dgm:prSet presAssocID="{3DCD52F4-DE6F-4336-A324-A2F66C086EEC}" presName="compNode" presStyleCnt="0"/>
      <dgm:spPr/>
    </dgm:pt>
    <dgm:pt modelId="{9C4C560B-B731-42B5-98B2-F416F9CDAC6A}" type="pres">
      <dgm:prSet presAssocID="{3DCD52F4-DE6F-4336-A324-A2F66C086EEC}"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ubtitles"/>
        </a:ext>
      </dgm:extLst>
    </dgm:pt>
    <dgm:pt modelId="{A0F49277-FFFE-44E5-BDF7-52E2958CA10B}" type="pres">
      <dgm:prSet presAssocID="{3DCD52F4-DE6F-4336-A324-A2F66C086EEC}" presName="spaceRect" presStyleCnt="0"/>
      <dgm:spPr/>
    </dgm:pt>
    <dgm:pt modelId="{5E6D132C-3F3F-48F0-BC8A-E87BF64EB9C2}" type="pres">
      <dgm:prSet presAssocID="{3DCD52F4-DE6F-4336-A324-A2F66C086EEC}" presName="textRect" presStyleLbl="revTx" presStyleIdx="1" presStyleCnt="5">
        <dgm:presLayoutVars>
          <dgm:chMax val="1"/>
          <dgm:chPref val="1"/>
        </dgm:presLayoutVars>
      </dgm:prSet>
      <dgm:spPr/>
    </dgm:pt>
    <dgm:pt modelId="{A052627B-1257-46AB-A4CD-C05B4B0FD09B}" type="pres">
      <dgm:prSet presAssocID="{72D5F691-450C-4ECF-AED9-C72A41A5BA97}" presName="sibTrans" presStyleCnt="0"/>
      <dgm:spPr/>
    </dgm:pt>
    <dgm:pt modelId="{04655B72-CB88-460C-AD24-EF91C1E937A9}" type="pres">
      <dgm:prSet presAssocID="{91763B1A-B03E-480F-9FC5-BC12AE396170}" presName="compNode" presStyleCnt="0"/>
      <dgm:spPr/>
    </dgm:pt>
    <dgm:pt modelId="{B91988EE-F03F-4A8F-994D-FEDB17724DAC}" type="pres">
      <dgm:prSet presAssocID="{91763B1A-B03E-480F-9FC5-BC12AE39617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ers"/>
        </a:ext>
      </dgm:extLst>
    </dgm:pt>
    <dgm:pt modelId="{8D15CAC8-1088-4B88-AEAD-4578C5403D3B}" type="pres">
      <dgm:prSet presAssocID="{91763B1A-B03E-480F-9FC5-BC12AE396170}" presName="spaceRect" presStyleCnt="0"/>
      <dgm:spPr/>
    </dgm:pt>
    <dgm:pt modelId="{A530FCDC-8EEE-4AC2-9C04-A0989CB0B0E9}" type="pres">
      <dgm:prSet presAssocID="{91763B1A-B03E-480F-9FC5-BC12AE396170}" presName="textRect" presStyleLbl="revTx" presStyleIdx="2" presStyleCnt="5">
        <dgm:presLayoutVars>
          <dgm:chMax val="1"/>
          <dgm:chPref val="1"/>
        </dgm:presLayoutVars>
      </dgm:prSet>
      <dgm:spPr/>
    </dgm:pt>
    <dgm:pt modelId="{3F381B4B-7DCE-4DAB-80C5-2D9810C3D8F5}" type="pres">
      <dgm:prSet presAssocID="{6BA89430-7CE7-4D50-BAE6-0E30B302ED7B}" presName="sibTrans" presStyleCnt="0"/>
      <dgm:spPr/>
    </dgm:pt>
    <dgm:pt modelId="{C198EC9E-49F3-4AAB-86A9-654D9A6189CF}" type="pres">
      <dgm:prSet presAssocID="{621EC5C0-AA70-4F03-9103-BFEBE47E0082}" presName="compNode" presStyleCnt="0"/>
      <dgm:spPr/>
    </dgm:pt>
    <dgm:pt modelId="{7C05CE94-84BA-4F90-BD06-7A480DCD74D1}" type="pres">
      <dgm:prSet presAssocID="{621EC5C0-AA70-4F03-9103-BFEBE47E0082}"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ireless"/>
        </a:ext>
      </dgm:extLst>
    </dgm:pt>
    <dgm:pt modelId="{083E59DC-9690-450B-AD32-2B39FEC08813}" type="pres">
      <dgm:prSet presAssocID="{621EC5C0-AA70-4F03-9103-BFEBE47E0082}" presName="spaceRect" presStyleCnt="0"/>
      <dgm:spPr/>
    </dgm:pt>
    <dgm:pt modelId="{5BC2F639-8905-4BBE-8461-2CD8E9DAC90F}" type="pres">
      <dgm:prSet presAssocID="{621EC5C0-AA70-4F03-9103-BFEBE47E0082}" presName="textRect" presStyleLbl="revTx" presStyleIdx="3" presStyleCnt="5">
        <dgm:presLayoutVars>
          <dgm:chMax val="1"/>
          <dgm:chPref val="1"/>
        </dgm:presLayoutVars>
      </dgm:prSet>
      <dgm:spPr/>
    </dgm:pt>
    <dgm:pt modelId="{5B9C2146-F762-4EC1-8EF8-72CA8B783CD4}" type="pres">
      <dgm:prSet presAssocID="{29B75F36-D63E-44FF-99E3-E780F12BE52D}" presName="sibTrans" presStyleCnt="0"/>
      <dgm:spPr/>
    </dgm:pt>
    <dgm:pt modelId="{D0E5AA7E-A170-4277-AF2A-3EAEC9204768}" type="pres">
      <dgm:prSet presAssocID="{52E42643-7C22-49CE-8042-737D910A8DB2}" presName="compNode" presStyleCnt="0"/>
      <dgm:spPr/>
    </dgm:pt>
    <dgm:pt modelId="{6768E52E-EC57-4B66-9B86-00028EB09196}" type="pres">
      <dgm:prSet presAssocID="{52E42643-7C22-49CE-8042-737D910A8DB2}"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lassroom"/>
        </a:ext>
      </dgm:extLst>
    </dgm:pt>
    <dgm:pt modelId="{27393AD6-CADA-41D2-BE45-14226E54EF82}" type="pres">
      <dgm:prSet presAssocID="{52E42643-7C22-49CE-8042-737D910A8DB2}" presName="spaceRect" presStyleCnt="0"/>
      <dgm:spPr/>
    </dgm:pt>
    <dgm:pt modelId="{C592A52B-F6A0-4489-89F3-005591D71718}" type="pres">
      <dgm:prSet presAssocID="{52E42643-7C22-49CE-8042-737D910A8DB2}" presName="textRect" presStyleLbl="revTx" presStyleIdx="4" presStyleCnt="5">
        <dgm:presLayoutVars>
          <dgm:chMax val="1"/>
          <dgm:chPref val="1"/>
        </dgm:presLayoutVars>
      </dgm:prSet>
      <dgm:spPr/>
    </dgm:pt>
  </dgm:ptLst>
  <dgm:cxnLst>
    <dgm:cxn modelId="{68CD720C-93D1-4BE6-95AE-7EF77C5798BA}" type="presOf" srcId="{52E42643-7C22-49CE-8042-737D910A8DB2}" destId="{C592A52B-F6A0-4489-89F3-005591D71718}" srcOrd="0" destOrd="0" presId="urn:microsoft.com/office/officeart/2018/2/layout/IconLabelList"/>
    <dgm:cxn modelId="{D21B0A0D-AA73-4EEA-BEBC-5F99D2B72D9A}" type="presOf" srcId="{B9F7C1CC-583C-400E-8300-B7F4BAB27BF9}" destId="{DD9ED459-2296-4F9F-8E62-3DA55D01C572}" srcOrd="0" destOrd="0" presId="urn:microsoft.com/office/officeart/2018/2/layout/IconLabelList"/>
    <dgm:cxn modelId="{1FB7C815-8091-4D72-8E9A-F9ABE2EC0DAB}" srcId="{B9F7C1CC-583C-400E-8300-B7F4BAB27BF9}" destId="{621EC5C0-AA70-4F03-9103-BFEBE47E0082}" srcOrd="3" destOrd="0" parTransId="{5C0E5CC9-B7FE-4816-8229-C1B36493DEB9}" sibTransId="{29B75F36-D63E-44FF-99E3-E780F12BE52D}"/>
    <dgm:cxn modelId="{B48CCF1B-3A49-4FEA-AB49-8D470707DD6B}" srcId="{B9F7C1CC-583C-400E-8300-B7F4BAB27BF9}" destId="{91763B1A-B03E-480F-9FC5-BC12AE396170}" srcOrd="2" destOrd="0" parTransId="{FE5377B5-CA42-4F19-9E17-EACCD18485A0}" sibTransId="{6BA89430-7CE7-4D50-BAE6-0E30B302ED7B}"/>
    <dgm:cxn modelId="{13440365-4B59-406F-9379-F3543D341550}" srcId="{B9F7C1CC-583C-400E-8300-B7F4BAB27BF9}" destId="{1872EE1A-D845-4BF6-A113-737E871D5647}" srcOrd="0" destOrd="0" parTransId="{00E6477A-EACE-4E32-B844-9DC1F0FE2F73}" sibTransId="{982A786E-3C70-469A-B582-C047E5FE9956}"/>
    <dgm:cxn modelId="{17E1B699-BDBF-442F-A9BB-C4AA04696D48}" srcId="{B9F7C1CC-583C-400E-8300-B7F4BAB27BF9}" destId="{3DCD52F4-DE6F-4336-A324-A2F66C086EEC}" srcOrd="1" destOrd="0" parTransId="{A3F3D523-C155-401A-BA5F-8B1305FD5A6A}" sibTransId="{72D5F691-450C-4ECF-AED9-C72A41A5BA97}"/>
    <dgm:cxn modelId="{2A3108AA-2537-4255-881C-C030E1B0B19E}" srcId="{B9F7C1CC-583C-400E-8300-B7F4BAB27BF9}" destId="{52E42643-7C22-49CE-8042-737D910A8DB2}" srcOrd="4" destOrd="0" parTransId="{AFB88CF2-6349-42D7-8024-0CF1D2FE439E}" sibTransId="{DDC94918-2940-44DC-9E14-63C3A26D1EFD}"/>
    <dgm:cxn modelId="{63E7EDB2-0387-4594-AC37-0CF7F510EC23}" type="presOf" srcId="{1872EE1A-D845-4BF6-A113-737E871D5647}" destId="{F23BFE4F-534B-47BC-BCA1-3D284F3471D8}" srcOrd="0" destOrd="0" presId="urn:microsoft.com/office/officeart/2018/2/layout/IconLabelList"/>
    <dgm:cxn modelId="{BE3A39D2-A15E-4FD6-81B9-FDEF375796A3}" type="presOf" srcId="{91763B1A-B03E-480F-9FC5-BC12AE396170}" destId="{A530FCDC-8EEE-4AC2-9C04-A0989CB0B0E9}" srcOrd="0" destOrd="0" presId="urn:microsoft.com/office/officeart/2018/2/layout/IconLabelList"/>
    <dgm:cxn modelId="{F19C11FD-351B-402B-9CAD-8C96CB8E2BCA}" type="presOf" srcId="{621EC5C0-AA70-4F03-9103-BFEBE47E0082}" destId="{5BC2F639-8905-4BBE-8461-2CD8E9DAC90F}" srcOrd="0" destOrd="0" presId="urn:microsoft.com/office/officeart/2018/2/layout/IconLabelList"/>
    <dgm:cxn modelId="{B124AAFF-B620-4539-8928-85B3FB650838}" type="presOf" srcId="{3DCD52F4-DE6F-4336-A324-A2F66C086EEC}" destId="{5E6D132C-3F3F-48F0-BC8A-E87BF64EB9C2}" srcOrd="0" destOrd="0" presId="urn:microsoft.com/office/officeart/2018/2/layout/IconLabelList"/>
    <dgm:cxn modelId="{8EC306CD-8A64-4DF1-911D-E57DD77B5A50}" type="presParOf" srcId="{DD9ED459-2296-4F9F-8E62-3DA55D01C572}" destId="{824B9FF7-B65E-4A34-B415-1C167ACBB5C1}" srcOrd="0" destOrd="0" presId="urn:microsoft.com/office/officeart/2018/2/layout/IconLabelList"/>
    <dgm:cxn modelId="{9845530B-0437-4A6B-BC8E-B4F0AAAA1CA6}" type="presParOf" srcId="{824B9FF7-B65E-4A34-B415-1C167ACBB5C1}" destId="{DD21EAFD-2546-4ADF-9253-55B14464FF51}" srcOrd="0" destOrd="0" presId="urn:microsoft.com/office/officeart/2018/2/layout/IconLabelList"/>
    <dgm:cxn modelId="{894AC961-BD75-4ABF-9D34-3E3883309379}" type="presParOf" srcId="{824B9FF7-B65E-4A34-B415-1C167ACBB5C1}" destId="{1B51809E-E7B5-4236-BFCE-1EF4FD1EB10A}" srcOrd="1" destOrd="0" presId="urn:microsoft.com/office/officeart/2018/2/layout/IconLabelList"/>
    <dgm:cxn modelId="{024EA709-AE06-4A4D-85AE-7195D9D2CAA3}" type="presParOf" srcId="{824B9FF7-B65E-4A34-B415-1C167ACBB5C1}" destId="{F23BFE4F-534B-47BC-BCA1-3D284F3471D8}" srcOrd="2" destOrd="0" presId="urn:microsoft.com/office/officeart/2018/2/layout/IconLabelList"/>
    <dgm:cxn modelId="{44796D23-40A4-4CE4-85AA-69F4B6D29847}" type="presParOf" srcId="{DD9ED459-2296-4F9F-8E62-3DA55D01C572}" destId="{FA767015-2544-4B3D-83A4-1FAF0D43B9B8}" srcOrd="1" destOrd="0" presId="urn:microsoft.com/office/officeart/2018/2/layout/IconLabelList"/>
    <dgm:cxn modelId="{FDFB4CCB-1E9D-4928-A18E-214164AFC25A}" type="presParOf" srcId="{DD9ED459-2296-4F9F-8E62-3DA55D01C572}" destId="{D1809607-B82D-4773-A741-CF48E301617E}" srcOrd="2" destOrd="0" presId="urn:microsoft.com/office/officeart/2018/2/layout/IconLabelList"/>
    <dgm:cxn modelId="{D9C371D5-14BE-46F3-ABD9-9115969112EA}" type="presParOf" srcId="{D1809607-B82D-4773-A741-CF48E301617E}" destId="{9C4C560B-B731-42B5-98B2-F416F9CDAC6A}" srcOrd="0" destOrd="0" presId="urn:microsoft.com/office/officeart/2018/2/layout/IconLabelList"/>
    <dgm:cxn modelId="{2C356693-224B-4EAC-872B-0264D5153DFD}" type="presParOf" srcId="{D1809607-B82D-4773-A741-CF48E301617E}" destId="{A0F49277-FFFE-44E5-BDF7-52E2958CA10B}" srcOrd="1" destOrd="0" presId="urn:microsoft.com/office/officeart/2018/2/layout/IconLabelList"/>
    <dgm:cxn modelId="{09C3D63A-3007-4449-AAED-304B74F8B630}" type="presParOf" srcId="{D1809607-B82D-4773-A741-CF48E301617E}" destId="{5E6D132C-3F3F-48F0-BC8A-E87BF64EB9C2}" srcOrd="2" destOrd="0" presId="urn:microsoft.com/office/officeart/2018/2/layout/IconLabelList"/>
    <dgm:cxn modelId="{B22826A2-5BCC-4587-959C-783A336A3D29}" type="presParOf" srcId="{DD9ED459-2296-4F9F-8E62-3DA55D01C572}" destId="{A052627B-1257-46AB-A4CD-C05B4B0FD09B}" srcOrd="3" destOrd="0" presId="urn:microsoft.com/office/officeart/2018/2/layout/IconLabelList"/>
    <dgm:cxn modelId="{1922ACC1-9DFE-4053-BE99-4E9D0FCFE3BA}" type="presParOf" srcId="{DD9ED459-2296-4F9F-8E62-3DA55D01C572}" destId="{04655B72-CB88-460C-AD24-EF91C1E937A9}" srcOrd="4" destOrd="0" presId="urn:microsoft.com/office/officeart/2018/2/layout/IconLabelList"/>
    <dgm:cxn modelId="{5BE119B4-6039-4BB0-93F9-8553E193484A}" type="presParOf" srcId="{04655B72-CB88-460C-AD24-EF91C1E937A9}" destId="{B91988EE-F03F-4A8F-994D-FEDB17724DAC}" srcOrd="0" destOrd="0" presId="urn:microsoft.com/office/officeart/2018/2/layout/IconLabelList"/>
    <dgm:cxn modelId="{C232BFBB-5CF4-4ADD-A72C-774B92C4A99E}" type="presParOf" srcId="{04655B72-CB88-460C-AD24-EF91C1E937A9}" destId="{8D15CAC8-1088-4B88-AEAD-4578C5403D3B}" srcOrd="1" destOrd="0" presId="urn:microsoft.com/office/officeart/2018/2/layout/IconLabelList"/>
    <dgm:cxn modelId="{EB7A04B2-1854-4745-99BA-44169AF0CF76}" type="presParOf" srcId="{04655B72-CB88-460C-AD24-EF91C1E937A9}" destId="{A530FCDC-8EEE-4AC2-9C04-A0989CB0B0E9}" srcOrd="2" destOrd="0" presId="urn:microsoft.com/office/officeart/2018/2/layout/IconLabelList"/>
    <dgm:cxn modelId="{317B6BAB-6127-45C8-AF36-A45C53805C57}" type="presParOf" srcId="{DD9ED459-2296-4F9F-8E62-3DA55D01C572}" destId="{3F381B4B-7DCE-4DAB-80C5-2D9810C3D8F5}" srcOrd="5" destOrd="0" presId="urn:microsoft.com/office/officeart/2018/2/layout/IconLabelList"/>
    <dgm:cxn modelId="{C4AE0B34-2CA3-44EF-95BB-7BFE100E59E1}" type="presParOf" srcId="{DD9ED459-2296-4F9F-8E62-3DA55D01C572}" destId="{C198EC9E-49F3-4AAB-86A9-654D9A6189CF}" srcOrd="6" destOrd="0" presId="urn:microsoft.com/office/officeart/2018/2/layout/IconLabelList"/>
    <dgm:cxn modelId="{CD8D4658-30C3-441D-9EE1-4CBE03974764}" type="presParOf" srcId="{C198EC9E-49F3-4AAB-86A9-654D9A6189CF}" destId="{7C05CE94-84BA-4F90-BD06-7A480DCD74D1}" srcOrd="0" destOrd="0" presId="urn:microsoft.com/office/officeart/2018/2/layout/IconLabelList"/>
    <dgm:cxn modelId="{A966BEA8-5FF2-4A17-B7FD-E8A89310A271}" type="presParOf" srcId="{C198EC9E-49F3-4AAB-86A9-654D9A6189CF}" destId="{083E59DC-9690-450B-AD32-2B39FEC08813}" srcOrd="1" destOrd="0" presId="urn:microsoft.com/office/officeart/2018/2/layout/IconLabelList"/>
    <dgm:cxn modelId="{51BCB907-5CD4-4035-9DDD-6FE2FD2E46F9}" type="presParOf" srcId="{C198EC9E-49F3-4AAB-86A9-654D9A6189CF}" destId="{5BC2F639-8905-4BBE-8461-2CD8E9DAC90F}" srcOrd="2" destOrd="0" presId="urn:microsoft.com/office/officeart/2018/2/layout/IconLabelList"/>
    <dgm:cxn modelId="{A3D752EE-8B5D-4D13-9B5C-5D643FD45B7D}" type="presParOf" srcId="{DD9ED459-2296-4F9F-8E62-3DA55D01C572}" destId="{5B9C2146-F762-4EC1-8EF8-72CA8B783CD4}" srcOrd="7" destOrd="0" presId="urn:microsoft.com/office/officeart/2018/2/layout/IconLabelList"/>
    <dgm:cxn modelId="{076926FB-03CA-4594-9050-ADA92D50DF46}" type="presParOf" srcId="{DD9ED459-2296-4F9F-8E62-3DA55D01C572}" destId="{D0E5AA7E-A170-4277-AF2A-3EAEC9204768}" srcOrd="8" destOrd="0" presId="urn:microsoft.com/office/officeart/2018/2/layout/IconLabelList"/>
    <dgm:cxn modelId="{0215EC7E-F7F7-44FF-839C-62BFAB319B5D}" type="presParOf" srcId="{D0E5AA7E-A170-4277-AF2A-3EAEC9204768}" destId="{6768E52E-EC57-4B66-9B86-00028EB09196}" srcOrd="0" destOrd="0" presId="urn:microsoft.com/office/officeart/2018/2/layout/IconLabelList"/>
    <dgm:cxn modelId="{9C4B9411-C93C-4C78-B5C9-C49F4DC37EC2}" type="presParOf" srcId="{D0E5AA7E-A170-4277-AF2A-3EAEC9204768}" destId="{27393AD6-CADA-41D2-BE45-14226E54EF82}" srcOrd="1" destOrd="0" presId="urn:microsoft.com/office/officeart/2018/2/layout/IconLabelList"/>
    <dgm:cxn modelId="{7A0FF5DB-2E26-40CE-BD86-A3422B5D4682}" type="presParOf" srcId="{D0E5AA7E-A170-4277-AF2A-3EAEC9204768}" destId="{C592A52B-F6A0-4489-89F3-005591D71718}"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460688-BE33-4273-8620-C977600A6B27}">
      <dsp:nvSpPr>
        <dsp:cNvPr id="0" name=""/>
        <dsp:cNvSpPr/>
      </dsp:nvSpPr>
      <dsp:spPr>
        <a:xfrm>
          <a:off x="752566" y="877312"/>
          <a:ext cx="1066720" cy="10667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0B998A4-6D85-4A92-A49C-0CB44383C6F5}">
      <dsp:nvSpPr>
        <dsp:cNvPr id="0" name=""/>
        <dsp:cNvSpPr/>
      </dsp:nvSpPr>
      <dsp:spPr>
        <a:xfrm>
          <a:off x="100682" y="2310199"/>
          <a:ext cx="2370489" cy="10052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IN" sz="1200" b="0" kern="1200" dirty="0"/>
            <a:t>BERT one of the most influential models in NLU research </a:t>
          </a:r>
          <a:r>
            <a:rPr lang="en-IN" sz="1200" i="1" kern="1200" dirty="0"/>
            <a:t>(Jacob Devlin, 2018)</a:t>
          </a:r>
          <a:r>
            <a:rPr lang="en-IN" sz="1200" kern="1200" dirty="0"/>
            <a:t>. </a:t>
          </a:r>
          <a:r>
            <a:rPr lang="en-IN" sz="1200" b="0" kern="1200" dirty="0"/>
            <a:t>It is very good at activities like entity recognition and intent detection because of its architecture.</a:t>
          </a:r>
          <a:endParaRPr lang="en-US" sz="1200" kern="1200" dirty="0"/>
        </a:p>
      </dsp:txBody>
      <dsp:txXfrm>
        <a:off x="100682" y="2310199"/>
        <a:ext cx="2370489" cy="1005292"/>
      </dsp:txXfrm>
    </dsp:sp>
    <dsp:sp modelId="{448F6939-0E43-4578-9C4B-FAF79A127FA6}">
      <dsp:nvSpPr>
        <dsp:cNvPr id="0" name=""/>
        <dsp:cNvSpPr/>
      </dsp:nvSpPr>
      <dsp:spPr>
        <a:xfrm>
          <a:off x="3537891" y="877312"/>
          <a:ext cx="1066720" cy="10667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0FAE37-96EE-4218-ACB4-13E6FBAD6736}">
      <dsp:nvSpPr>
        <dsp:cNvPr id="0" name=""/>
        <dsp:cNvSpPr/>
      </dsp:nvSpPr>
      <dsp:spPr>
        <a:xfrm>
          <a:off x="2886007" y="2310199"/>
          <a:ext cx="2370489" cy="10052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IN" sz="1200" b="0" kern="1200" dirty="0"/>
            <a:t>As an autoregressive model trained on 175 billion parameters, GPT-3 can generate astonishingly fluent and logical prose, making it well-suited for open-domain chatbots </a:t>
          </a:r>
          <a:r>
            <a:rPr lang="en-IN" sz="1200" i="1" kern="1200" dirty="0"/>
            <a:t>(Tom B. Brown, 2020)</a:t>
          </a:r>
          <a:r>
            <a:rPr lang="en-IN" sz="1200" kern="1200" dirty="0"/>
            <a:t>. </a:t>
          </a:r>
          <a:endParaRPr lang="en-US" sz="1200" kern="1200" dirty="0"/>
        </a:p>
      </dsp:txBody>
      <dsp:txXfrm>
        <a:off x="2886007" y="2310199"/>
        <a:ext cx="2370489" cy="1005292"/>
      </dsp:txXfrm>
    </dsp:sp>
    <dsp:sp modelId="{36FD4DED-63C4-4557-8D94-60579BC604FD}">
      <dsp:nvSpPr>
        <dsp:cNvPr id="0" name=""/>
        <dsp:cNvSpPr/>
      </dsp:nvSpPr>
      <dsp:spPr>
        <a:xfrm>
          <a:off x="6323216" y="877312"/>
          <a:ext cx="1066720" cy="10667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CB1E3D7-A487-4D9A-B195-F6AD37280B7A}">
      <dsp:nvSpPr>
        <dsp:cNvPr id="0" name=""/>
        <dsp:cNvSpPr/>
      </dsp:nvSpPr>
      <dsp:spPr>
        <a:xfrm>
          <a:off x="5671332" y="2310199"/>
          <a:ext cx="2370489" cy="10052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n-IN" sz="1400" i="1" kern="1200" dirty="0"/>
            <a:t>(Colin Raffel, 2020) </a:t>
          </a:r>
          <a:r>
            <a:rPr lang="en-IN" sz="1400" b="0" kern="1200" dirty="0"/>
            <a:t>presented T5 (Text-to-Text Transfer Transformer), which consolidated NLP tasks under a text-to-text framework. </a:t>
          </a:r>
          <a:endParaRPr lang="en-US" sz="1400" kern="1200" dirty="0"/>
        </a:p>
      </dsp:txBody>
      <dsp:txXfrm>
        <a:off x="5671332" y="2310199"/>
        <a:ext cx="2370489" cy="1005292"/>
      </dsp:txXfrm>
    </dsp:sp>
    <dsp:sp modelId="{83ED8DC8-271A-433B-8C2B-B0543B03324F}">
      <dsp:nvSpPr>
        <dsp:cNvPr id="0" name=""/>
        <dsp:cNvSpPr/>
      </dsp:nvSpPr>
      <dsp:spPr>
        <a:xfrm>
          <a:off x="9108541" y="877312"/>
          <a:ext cx="1066720" cy="10667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7C5B430-D33F-485C-A925-75A74B3D2733}">
      <dsp:nvSpPr>
        <dsp:cNvPr id="0" name=""/>
        <dsp:cNvSpPr/>
      </dsp:nvSpPr>
      <dsp:spPr>
        <a:xfrm>
          <a:off x="8456657" y="2310199"/>
          <a:ext cx="2370489" cy="10052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n-IN" sz="1400" b="0" kern="1200" dirty="0" err="1"/>
            <a:t>mBERT</a:t>
          </a:r>
          <a:r>
            <a:rPr lang="en-IN" sz="1400" b="0" kern="1200" dirty="0"/>
            <a:t> (Multilingual BERT) and XLM-R </a:t>
          </a:r>
          <a:r>
            <a:rPr lang="en-IN" sz="1400" i="1" kern="1200" dirty="0"/>
            <a:t>(Alexis </a:t>
          </a:r>
          <a:r>
            <a:rPr lang="en-IN" sz="1400" i="1" kern="1200" dirty="0" err="1"/>
            <a:t>Conneau</a:t>
          </a:r>
          <a:r>
            <a:rPr lang="en-IN" sz="1400" i="1" kern="1200" dirty="0"/>
            <a:t>, 2020)</a:t>
          </a:r>
          <a:r>
            <a:rPr lang="en-IN" sz="1400" kern="1200" dirty="0"/>
            <a:t> </a:t>
          </a:r>
          <a:r>
            <a:rPr lang="en-IN" sz="1400" b="0" kern="1200" dirty="0"/>
            <a:t>allow chatbots to function in many languages by leveraging common representations. </a:t>
          </a:r>
          <a:endParaRPr lang="en-US" sz="1400" kern="1200" dirty="0"/>
        </a:p>
      </dsp:txBody>
      <dsp:txXfrm>
        <a:off x="8456657" y="2310199"/>
        <a:ext cx="2370489" cy="10052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21EAFD-2546-4ADF-9253-55B14464FF51}">
      <dsp:nvSpPr>
        <dsp:cNvPr id="0" name=""/>
        <dsp:cNvSpPr/>
      </dsp:nvSpPr>
      <dsp:spPr>
        <a:xfrm>
          <a:off x="828914" y="1196282"/>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3BFE4F-534B-47BC-BCA1-3D284F3471D8}">
      <dsp:nvSpPr>
        <dsp:cNvPr id="0" name=""/>
        <dsp:cNvSpPr/>
      </dsp:nvSpPr>
      <dsp:spPr>
        <a:xfrm>
          <a:off x="333914" y="227652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1" kern="1200" dirty="0"/>
            <a:t>Emotionally Intelligent: </a:t>
          </a:r>
          <a:r>
            <a:rPr lang="en-US" sz="1200" b="0" kern="1200" dirty="0"/>
            <a:t>Recognize and respond to user emotions in real time.</a:t>
          </a:r>
          <a:endParaRPr lang="en-US" sz="1200" kern="1200" dirty="0"/>
        </a:p>
      </dsp:txBody>
      <dsp:txXfrm>
        <a:off x="333914" y="2276522"/>
        <a:ext cx="1800000" cy="720000"/>
      </dsp:txXfrm>
    </dsp:sp>
    <dsp:sp modelId="{9C4C560B-B731-42B5-98B2-F416F9CDAC6A}">
      <dsp:nvSpPr>
        <dsp:cNvPr id="0" name=""/>
        <dsp:cNvSpPr/>
      </dsp:nvSpPr>
      <dsp:spPr>
        <a:xfrm>
          <a:off x="2943914" y="1196282"/>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E6D132C-3F3F-48F0-BC8A-E87BF64EB9C2}">
      <dsp:nvSpPr>
        <dsp:cNvPr id="0" name=""/>
        <dsp:cNvSpPr/>
      </dsp:nvSpPr>
      <dsp:spPr>
        <a:xfrm>
          <a:off x="2448914" y="227652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1" kern="1200" dirty="0"/>
            <a:t>Multimodal Interaction: </a:t>
          </a:r>
          <a:r>
            <a:rPr lang="en-US" sz="1200" b="0" kern="1200" dirty="0"/>
            <a:t>Combine voice, text, vision, and gestures for natural communication.</a:t>
          </a:r>
          <a:endParaRPr lang="en-US" sz="1200" kern="1200" dirty="0"/>
        </a:p>
      </dsp:txBody>
      <dsp:txXfrm>
        <a:off x="2448914" y="2276522"/>
        <a:ext cx="1800000" cy="720000"/>
      </dsp:txXfrm>
    </dsp:sp>
    <dsp:sp modelId="{B91988EE-F03F-4A8F-994D-FEDB17724DAC}">
      <dsp:nvSpPr>
        <dsp:cNvPr id="0" name=""/>
        <dsp:cNvSpPr/>
      </dsp:nvSpPr>
      <dsp:spPr>
        <a:xfrm>
          <a:off x="5058914" y="1196282"/>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30FCDC-8EEE-4AC2-9C04-A0989CB0B0E9}">
      <dsp:nvSpPr>
        <dsp:cNvPr id="0" name=""/>
        <dsp:cNvSpPr/>
      </dsp:nvSpPr>
      <dsp:spPr>
        <a:xfrm>
          <a:off x="4563914" y="227652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1" kern="1200" dirty="0"/>
            <a:t>Hyper-Personalization: </a:t>
          </a:r>
          <a:r>
            <a:rPr lang="en-US" sz="1200" b="0" kern="1200" dirty="0"/>
            <a:t>Adapt to user tone, context, and behavior for tailored responses.</a:t>
          </a:r>
          <a:endParaRPr lang="en-US" sz="1200" kern="1200" dirty="0"/>
        </a:p>
      </dsp:txBody>
      <dsp:txXfrm>
        <a:off x="4563914" y="2276522"/>
        <a:ext cx="1800000" cy="720000"/>
      </dsp:txXfrm>
    </dsp:sp>
    <dsp:sp modelId="{7C05CE94-84BA-4F90-BD06-7A480DCD74D1}">
      <dsp:nvSpPr>
        <dsp:cNvPr id="0" name=""/>
        <dsp:cNvSpPr/>
      </dsp:nvSpPr>
      <dsp:spPr>
        <a:xfrm>
          <a:off x="7173914" y="1196282"/>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BC2F639-8905-4BBE-8461-2CD8E9DAC90F}">
      <dsp:nvSpPr>
        <dsp:cNvPr id="0" name=""/>
        <dsp:cNvSpPr/>
      </dsp:nvSpPr>
      <dsp:spPr>
        <a:xfrm>
          <a:off x="6678914" y="227652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1" kern="1200" dirty="0"/>
            <a:t>Offline &amp; Low-Bandwidth Support</a:t>
          </a:r>
          <a:r>
            <a:rPr lang="en-US" sz="1200" kern="1200" dirty="0"/>
            <a:t>: </a:t>
          </a:r>
          <a:r>
            <a:rPr lang="en-US" sz="1200" b="0" kern="1200" dirty="0"/>
            <a:t>Lightweight models for reliable use in poor connectivity.</a:t>
          </a:r>
          <a:endParaRPr lang="en-US" sz="1200" kern="1200" dirty="0"/>
        </a:p>
      </dsp:txBody>
      <dsp:txXfrm>
        <a:off x="6678914" y="2276522"/>
        <a:ext cx="1800000" cy="720000"/>
      </dsp:txXfrm>
    </dsp:sp>
    <dsp:sp modelId="{6768E52E-EC57-4B66-9B86-00028EB09196}">
      <dsp:nvSpPr>
        <dsp:cNvPr id="0" name=""/>
        <dsp:cNvSpPr/>
      </dsp:nvSpPr>
      <dsp:spPr>
        <a:xfrm>
          <a:off x="9288914" y="1196282"/>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592A52B-F6A0-4489-89F3-005591D71718}">
      <dsp:nvSpPr>
        <dsp:cNvPr id="0" name=""/>
        <dsp:cNvSpPr/>
      </dsp:nvSpPr>
      <dsp:spPr>
        <a:xfrm>
          <a:off x="8793914" y="227652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1" kern="1200" dirty="0"/>
            <a:t>Self-Learning: </a:t>
          </a:r>
          <a:r>
            <a:rPr lang="en-US" sz="1200" b="0" kern="1200" dirty="0"/>
            <a:t>Continuously improve through real-time user interactions without retraining.</a:t>
          </a:r>
          <a:endParaRPr lang="en-US" sz="1200" kern="1200" dirty="0"/>
        </a:p>
      </dsp:txBody>
      <dsp:txXfrm>
        <a:off x="8793914" y="2276522"/>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FB4C9A-8023-2D40-A6E6-BD016CB1E7D6}" type="datetimeFigureOut">
              <a:rPr lang="en-US" smtClean="0"/>
              <a:t>4/29/2025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DA876C-D639-D148-8687-D84C95E04EE1}" type="slidenum">
              <a:rPr lang="en-US" smtClean="0"/>
              <a:t>‹#›</a:t>
            </a:fld>
            <a:endParaRPr lang="en-US"/>
          </a:p>
        </p:txBody>
      </p:sp>
    </p:spTree>
    <p:extLst>
      <p:ext uri="{BB962C8B-B14F-4D97-AF65-F5344CB8AC3E}">
        <p14:creationId xmlns:p14="http://schemas.microsoft.com/office/powerpoint/2010/main" val="1989173931"/>
      </p:ext>
    </p:extLst>
  </p:cSld>
  <p:clrMap bg1="lt1" tx1="dk1" bg2="lt2" tx2="dk2" accent1="accent1" accent2="accent2" accent3="accent3" accent4="accent4" accent5="accent5" accent6="accent6" hlink="hlink" folHlink="folHlink"/>
</p:handoutMaster>
</file>

<file path=ppt/media/image10.svg>
</file>

<file path=ppt/media/image11.png>
</file>

<file path=ppt/media/image12.svg>
</file>

<file path=ppt/media/image13.png>
</file>

<file path=ppt/media/image14.png>
</file>

<file path=ppt/media/image15.svg>
</file>

<file path=ppt/media/image16.png>
</file>

<file path=ppt/media/image17.svg>
</file>

<file path=ppt/media/image18.png>
</file>

<file path=ppt/media/image19.svg>
</file>

<file path=ppt/media/image20.png>
</file>

<file path=ppt/media/image21.svg>
</file>

<file path=ppt/media/image22.png>
</file>

<file path=ppt/media/image23.svg>
</file>

<file path=ppt/media/image4.png>
</file>

<file path=ppt/media/image5.png>
</file>

<file path=ppt/media/image6.svg>
</file>

<file path=ppt/media/image7.png>
</file>

<file path=ppt/media/image8.svg>
</file>

<file path=ppt/media/image9.png>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E7BA9C-C13B-C941-82A5-2AA33B4473CE}" type="datetimeFigureOut">
              <a:rPr lang="en-US" smtClean="0"/>
              <a:t>4/29/2025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3CE1D9-36F2-B84D-A38F-999A8359DF7B}" type="slidenum">
              <a:rPr lang="en-US" smtClean="0"/>
              <a:t>‹#›</a:t>
            </a:fld>
            <a:endParaRPr lang="en-US"/>
          </a:p>
        </p:txBody>
      </p:sp>
    </p:spTree>
    <p:extLst>
      <p:ext uri="{BB962C8B-B14F-4D97-AF65-F5344CB8AC3E}">
        <p14:creationId xmlns:p14="http://schemas.microsoft.com/office/powerpoint/2010/main" val="2532632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33CE1D9-36F2-B84D-A38F-999A8359DF7B}" type="slidenum">
              <a:rPr lang="en-US" smtClean="0"/>
              <a:t>1</a:t>
            </a:fld>
            <a:endParaRPr lang="en-US"/>
          </a:p>
        </p:txBody>
      </p:sp>
    </p:spTree>
    <p:extLst>
      <p:ext uri="{BB962C8B-B14F-4D97-AF65-F5344CB8AC3E}">
        <p14:creationId xmlns:p14="http://schemas.microsoft.com/office/powerpoint/2010/main" val="1874464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33CE1D9-36F2-B84D-A38F-999A8359DF7B}" type="slidenum">
              <a:rPr lang="en-US" smtClean="0"/>
              <a:t>3</a:t>
            </a:fld>
            <a:endParaRPr lang="en-US"/>
          </a:p>
        </p:txBody>
      </p:sp>
    </p:spTree>
    <p:extLst>
      <p:ext uri="{BB962C8B-B14F-4D97-AF65-F5344CB8AC3E}">
        <p14:creationId xmlns:p14="http://schemas.microsoft.com/office/powerpoint/2010/main" val="13014329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On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0974F3C-4992-DD4C-AF40-F76A7427B6EB}"/>
              </a:ext>
            </a:extLst>
          </p:cNvPr>
          <p:cNvSpPr/>
          <p:nvPr userDrawn="1"/>
        </p:nvSpPr>
        <p:spPr>
          <a:xfrm>
            <a:off x="0" y="-1"/>
            <a:ext cx="12192000" cy="6911009"/>
          </a:xfrm>
          <a:prstGeom prst="rect">
            <a:avLst/>
          </a:prstGeom>
          <a:solidFill>
            <a:srgbClr val="0037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C8BA67-C8CF-AB46-BF72-175CE0C46582}"/>
              </a:ext>
            </a:extLst>
          </p:cNvPr>
          <p:cNvPicPr>
            <a:picLocks noChangeAspect="1"/>
          </p:cNvPicPr>
          <p:nvPr userDrawn="1"/>
        </p:nvPicPr>
        <p:blipFill>
          <a:blip r:embed="rId2"/>
          <a:stretch>
            <a:fillRect/>
          </a:stretch>
        </p:blipFill>
        <p:spPr>
          <a:xfrm>
            <a:off x="4684642" y="2005401"/>
            <a:ext cx="2815533" cy="2627831"/>
          </a:xfrm>
          <a:prstGeom prst="rect">
            <a:avLst/>
          </a:prstGeom>
        </p:spPr>
      </p:pic>
    </p:spTree>
    <p:extLst>
      <p:ext uri="{BB962C8B-B14F-4D97-AF65-F5344CB8AC3E}">
        <p14:creationId xmlns:p14="http://schemas.microsoft.com/office/powerpoint/2010/main" val="467279208"/>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Two">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B04AFC1-E873-E148-847B-FFF4DD6EBA4F}"/>
              </a:ext>
            </a:extLst>
          </p:cNvPr>
          <p:cNvSpPr/>
          <p:nvPr userDrawn="1"/>
        </p:nvSpPr>
        <p:spPr>
          <a:xfrm>
            <a:off x="0" y="-125896"/>
            <a:ext cx="12192000" cy="6911009"/>
          </a:xfrm>
          <a:prstGeom prst="rect">
            <a:avLst/>
          </a:prstGeom>
          <a:solidFill>
            <a:srgbClr val="0037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BD5E85-9BBB-404D-BCF8-F4DA489224BF}"/>
              </a:ext>
            </a:extLst>
          </p:cNvPr>
          <p:cNvSpPr/>
          <p:nvPr userDrawn="1"/>
        </p:nvSpPr>
        <p:spPr>
          <a:xfrm>
            <a:off x="-1" y="6782348"/>
            <a:ext cx="12192001" cy="8581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8DF2B368-F406-6242-8DCD-AD945C42F255}"/>
              </a:ext>
            </a:extLst>
          </p:cNvPr>
          <p:cNvSpPr>
            <a:spLocks noGrp="1"/>
          </p:cNvSpPr>
          <p:nvPr>
            <p:ph type="ctrTitle"/>
          </p:nvPr>
        </p:nvSpPr>
        <p:spPr>
          <a:xfrm>
            <a:off x="1524000" y="1122363"/>
            <a:ext cx="9144000" cy="2387600"/>
          </a:xfrm>
        </p:spPr>
        <p:txBody>
          <a:bodyPr anchor="b">
            <a:normAutofit/>
          </a:bodyPr>
          <a:lstStyle>
            <a:lvl1pPr algn="ctr">
              <a:defRPr sz="4400" b="1" baseline="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16" name="Subtitle 2">
            <a:extLst>
              <a:ext uri="{FF2B5EF4-FFF2-40B4-BE49-F238E27FC236}">
                <a16:creationId xmlns:a16="http://schemas.microsoft.com/office/drawing/2014/main" id="{1586C1A8-BA03-394A-BFB7-5225359AA275}"/>
              </a:ext>
            </a:extLst>
          </p:cNvPr>
          <p:cNvSpPr>
            <a:spLocks noGrp="1"/>
          </p:cNvSpPr>
          <p:nvPr>
            <p:ph type="subTitle" idx="1"/>
          </p:nvPr>
        </p:nvSpPr>
        <p:spPr>
          <a:xfrm>
            <a:off x="1524000" y="3602038"/>
            <a:ext cx="9144000" cy="1655762"/>
          </a:xfrm>
        </p:spPr>
        <p:txBody>
          <a:bodyPr/>
          <a:lstStyle>
            <a:lvl1pPr marL="0" indent="0" algn="ctr">
              <a:buNone/>
              <a:defRPr sz="2400" b="0" baseline="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7" name="Rectangle 16">
            <a:extLst>
              <a:ext uri="{FF2B5EF4-FFF2-40B4-BE49-F238E27FC236}">
                <a16:creationId xmlns:a16="http://schemas.microsoft.com/office/drawing/2014/main" id="{34F6AD1A-9583-9941-BA40-B8DB7AA5FB61}"/>
              </a:ext>
            </a:extLst>
          </p:cNvPr>
          <p:cNvSpPr/>
          <p:nvPr userDrawn="1"/>
        </p:nvSpPr>
        <p:spPr>
          <a:xfrm>
            <a:off x="12130601" y="1"/>
            <a:ext cx="74554" cy="914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72B7BFEF-7CB8-7748-BA62-67047417C0A5}"/>
              </a:ext>
            </a:extLst>
          </p:cNvPr>
          <p:cNvPicPr>
            <a:picLocks noChangeAspect="1"/>
          </p:cNvPicPr>
          <p:nvPr userDrawn="1"/>
        </p:nvPicPr>
        <p:blipFill>
          <a:blip r:embed="rId2"/>
          <a:stretch>
            <a:fillRect/>
          </a:stretch>
        </p:blipFill>
        <p:spPr>
          <a:xfrm>
            <a:off x="11078055" y="159160"/>
            <a:ext cx="837378" cy="781553"/>
          </a:xfrm>
          <a:prstGeom prst="rect">
            <a:avLst/>
          </a:prstGeom>
        </p:spPr>
      </p:pic>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C9686-D927-5044-BEB7-31718992B91D}"/>
              </a:ext>
            </a:extLst>
          </p:cNvPr>
          <p:cNvSpPr>
            <a:spLocks noGrp="1"/>
          </p:cNvSpPr>
          <p:nvPr>
            <p:ph type="title"/>
          </p:nvPr>
        </p:nvSpPr>
        <p:spPr/>
        <p:txBody>
          <a:bodyPr/>
          <a:lstStyle>
            <a:lvl1pPr>
              <a:defRPr baseline="0">
                <a:solidFill>
                  <a:schemeClr val="accent1">
                    <a:lumMod val="50000"/>
                  </a:schemeClr>
                </a:solidFill>
              </a:defRPr>
            </a:lvl1pPr>
          </a:lstStyle>
          <a:p>
            <a:r>
              <a:rPr lang="en-US" dirty="0"/>
              <a:t>Click to edit Master title style</a:t>
            </a:r>
          </a:p>
        </p:txBody>
      </p:sp>
      <p:sp>
        <p:nvSpPr>
          <p:cNvPr id="3" name="Footer Placeholder 2">
            <a:extLst>
              <a:ext uri="{FF2B5EF4-FFF2-40B4-BE49-F238E27FC236}">
                <a16:creationId xmlns:a16="http://schemas.microsoft.com/office/drawing/2014/main" id="{B0118CFE-BD95-0E49-8595-D6AC4F4C0784}"/>
              </a:ext>
            </a:extLst>
          </p:cNvPr>
          <p:cNvSpPr>
            <a:spLocks noGrp="1"/>
          </p:cNvSpPr>
          <p:nvPr>
            <p:ph type="ftr" sz="quarter" idx="10"/>
          </p:nvPr>
        </p:nvSpPr>
        <p:spPr/>
        <p:txBody>
          <a:bodyPr/>
          <a:lstStyle>
            <a:lvl1pPr>
              <a:defRPr>
                <a:solidFill>
                  <a:schemeClr val="bg1"/>
                </a:solidFill>
              </a:defRPr>
            </a:lvl1pPr>
          </a:lstStyle>
          <a:p>
            <a:endParaRPr lang="en-US" dirty="0"/>
          </a:p>
        </p:txBody>
      </p:sp>
      <p:sp>
        <p:nvSpPr>
          <p:cNvPr id="4" name="Date Placeholder 3">
            <a:extLst>
              <a:ext uri="{FF2B5EF4-FFF2-40B4-BE49-F238E27FC236}">
                <a16:creationId xmlns:a16="http://schemas.microsoft.com/office/drawing/2014/main" id="{7F525C06-7B28-F84B-B6DF-72F35317E67A}"/>
              </a:ext>
            </a:extLst>
          </p:cNvPr>
          <p:cNvSpPr>
            <a:spLocks noGrp="1"/>
          </p:cNvSpPr>
          <p:nvPr>
            <p:ph type="dt" sz="half" idx="11"/>
          </p:nvPr>
        </p:nvSpPr>
        <p:spPr/>
        <p:txBody>
          <a:bodyPr/>
          <a:lstStyle>
            <a:lvl1pPr>
              <a:defRPr baseline="0">
                <a:solidFill>
                  <a:schemeClr val="tx2"/>
                </a:solidFill>
              </a:defRPr>
            </a:lvl1pPr>
          </a:lstStyle>
          <a:p>
            <a:fld id="{179CEB8D-B9A4-7249-A618-1FFCB6E3C71A}" type="datetime1">
              <a:rPr lang="en-US" smtClean="0"/>
              <a:pPr/>
              <a:t>4/29/2025</a:t>
            </a:fld>
            <a:endParaRPr lang="en-US" dirty="0"/>
          </a:p>
        </p:txBody>
      </p:sp>
      <p:sp>
        <p:nvSpPr>
          <p:cNvPr id="11" name="Content Placeholder 2">
            <a:extLst>
              <a:ext uri="{FF2B5EF4-FFF2-40B4-BE49-F238E27FC236}">
                <a16:creationId xmlns:a16="http://schemas.microsoft.com/office/drawing/2014/main" id="{E4C075EC-9917-254A-B858-BD457CFA272E}"/>
              </a:ext>
            </a:extLst>
          </p:cNvPr>
          <p:cNvSpPr>
            <a:spLocks noGrp="1"/>
          </p:cNvSpPr>
          <p:nvPr>
            <p:ph idx="1"/>
          </p:nvPr>
        </p:nvSpPr>
        <p:spPr>
          <a:xfrm>
            <a:off x="838200" y="1825625"/>
            <a:ext cx="10515600" cy="4351338"/>
          </a:xfrm>
        </p:spPr>
        <p:txBody>
          <a:bodyPr/>
          <a:lstStyle>
            <a:lvl1pPr>
              <a:defRPr baseline="0">
                <a:solidFill>
                  <a:schemeClr val="accent1">
                    <a:lumMod val="50000"/>
                  </a:schemeClr>
                </a:solidFill>
                <a:latin typeface="Arial" panose="020B0604020202020204" pitchFamily="34" charset="0"/>
                <a:cs typeface="Arial" panose="020B0604020202020204" pitchFamily="34" charset="0"/>
              </a:defRPr>
            </a:lvl1pPr>
            <a:lvl2pPr>
              <a:defRPr baseline="0">
                <a:solidFill>
                  <a:schemeClr val="accent1">
                    <a:lumMod val="50000"/>
                  </a:schemeClr>
                </a:solidFill>
                <a:latin typeface="Arial" panose="020B0604020202020204" pitchFamily="34" charset="0"/>
                <a:cs typeface="Arial" panose="020B0604020202020204" pitchFamily="34" charset="0"/>
              </a:defRPr>
            </a:lvl2pPr>
            <a:lvl3pPr>
              <a:defRPr baseline="0">
                <a:solidFill>
                  <a:schemeClr val="accent1">
                    <a:lumMod val="50000"/>
                  </a:schemeClr>
                </a:solidFill>
                <a:latin typeface="Arial" panose="020B0604020202020204" pitchFamily="34" charset="0"/>
                <a:cs typeface="Arial" panose="020B0604020202020204" pitchFamily="34" charset="0"/>
              </a:defRPr>
            </a:lvl3pPr>
            <a:lvl4pPr>
              <a:defRPr baseline="0">
                <a:solidFill>
                  <a:schemeClr val="accent1">
                    <a:lumMod val="50000"/>
                  </a:schemeClr>
                </a:solidFill>
                <a:latin typeface="Arial" panose="020B0604020202020204" pitchFamily="34" charset="0"/>
                <a:cs typeface="Arial" panose="020B0604020202020204" pitchFamily="34" charset="0"/>
              </a:defRPr>
            </a:lvl4pPr>
            <a:lvl5pPr>
              <a:defRPr baseline="0">
                <a:solidFill>
                  <a:schemeClr val="accent1">
                    <a:lumMod val="50000"/>
                  </a:schemeClr>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22676385"/>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accent1">
                    <a:lumMod val="50000"/>
                  </a:schemeClr>
                </a:solidFill>
                <a:latin typeface="Arial" panose="020B0604020202020204" pitchFamily="34" charset="0"/>
                <a:cs typeface="Arial" panose="020B0604020202020204" pitchFamily="34" charset="0"/>
              </a:defRPr>
            </a:lvl1pPr>
            <a:lvl2pPr>
              <a:defRPr>
                <a:solidFill>
                  <a:schemeClr val="accent1">
                    <a:lumMod val="50000"/>
                  </a:schemeClr>
                </a:solidFill>
                <a:latin typeface="Arial" panose="020B0604020202020204" pitchFamily="34" charset="0"/>
                <a:cs typeface="Arial" panose="020B0604020202020204" pitchFamily="34" charset="0"/>
              </a:defRPr>
            </a:lvl2pPr>
            <a:lvl3pPr>
              <a:defRPr>
                <a:solidFill>
                  <a:schemeClr val="accent1">
                    <a:lumMod val="50000"/>
                  </a:schemeClr>
                </a:solidFill>
                <a:latin typeface="Arial" panose="020B0604020202020204" pitchFamily="34" charset="0"/>
                <a:cs typeface="Arial" panose="020B0604020202020204" pitchFamily="34" charset="0"/>
              </a:defRPr>
            </a:lvl3pPr>
            <a:lvl4pPr>
              <a:defRPr>
                <a:solidFill>
                  <a:schemeClr val="accent1">
                    <a:lumMod val="50000"/>
                  </a:schemeClr>
                </a:solidFill>
                <a:latin typeface="Arial" panose="020B0604020202020204" pitchFamily="34" charset="0"/>
                <a:cs typeface="Arial" panose="020B0604020202020204" pitchFamily="34" charset="0"/>
              </a:defRPr>
            </a:lvl4pPr>
            <a:lvl5pPr>
              <a:defRPr>
                <a:solidFill>
                  <a:schemeClr val="accent1">
                    <a:lumMod val="50000"/>
                  </a:schemeClr>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82C01B3-EA4D-144B-B2F9-039945D70569}" type="datetime1">
              <a:rPr lang="en-US" smtClean="0"/>
              <a:t>4/29/2025</a:t>
            </a:fld>
            <a:endParaRPr lang="en-US"/>
          </a:p>
        </p:txBody>
      </p:sp>
      <p:sp>
        <p:nvSpPr>
          <p:cNvPr id="5" name="Footer Placeholder 4"/>
          <p:cNvSpPr>
            <a:spLocks noGrp="1"/>
          </p:cNvSpPr>
          <p:nvPr>
            <p:ph type="ftr" sz="quarter" idx="11"/>
          </p:nvPr>
        </p:nvSpPr>
        <p:spPr/>
        <p:txBody>
          <a:bodyPr/>
          <a:lstStyle/>
          <a:p>
            <a:endParaRPr lang="en-US"/>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ACB344B-EC26-5744-AC76-D8CA586C9B04}" type="datetime1">
              <a:rPr lang="en-US" smtClean="0"/>
              <a:t>4/29/2025</a:t>
            </a:fld>
            <a:endParaRPr lang="en-US" dirty="0"/>
          </a:p>
        </p:txBody>
      </p:sp>
      <p:sp>
        <p:nvSpPr>
          <p:cNvPr id="6" name="Footer Placeholder 5"/>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107843752"/>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CE6F515-9089-4647-A15F-41AF70C5A341}" type="datetime1">
              <a:rPr lang="en-US" smtClean="0"/>
              <a:t>4/29/2025</a:t>
            </a:fld>
            <a:endParaRPr lang="en-US"/>
          </a:p>
        </p:txBody>
      </p:sp>
      <p:sp>
        <p:nvSpPr>
          <p:cNvPr id="4" name="Footer Placeholder 3"/>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602680796"/>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D4F18E-BC0A-FA47-B948-E7696B7A692B}" type="datetime1">
              <a:rPr lang="en-US" smtClean="0"/>
              <a:t>4/29/2025</a:t>
            </a:fld>
            <a:endParaRPr lang="en-US"/>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68754051"/>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947D089-7342-3445-BF50-85DF6D94B4DD}"/>
              </a:ext>
            </a:extLst>
          </p:cNvPr>
          <p:cNvSpPr/>
          <p:nvPr userDrawn="1"/>
        </p:nvSpPr>
        <p:spPr>
          <a:xfrm>
            <a:off x="0" y="0"/>
            <a:ext cx="12192000" cy="6911009"/>
          </a:xfrm>
          <a:prstGeom prst="rect">
            <a:avLst/>
          </a:prstGeom>
          <a:solidFill>
            <a:srgbClr val="0037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7B685423-FE9D-E349-B420-17A8AA107270}"/>
              </a:ext>
            </a:extLst>
          </p:cNvPr>
          <p:cNvSpPr>
            <a:spLocks noGrp="1"/>
          </p:cNvSpPr>
          <p:nvPr>
            <p:ph type="ctrTitle" hasCustomPrompt="1"/>
          </p:nvPr>
        </p:nvSpPr>
        <p:spPr>
          <a:xfrm>
            <a:off x="1524000" y="4630625"/>
            <a:ext cx="9144000" cy="1088528"/>
          </a:xfrm>
        </p:spPr>
        <p:txBody>
          <a:bodyPr anchor="b">
            <a:normAutofit/>
          </a:bodyPr>
          <a:lstStyle>
            <a:lvl1pPr algn="ctr">
              <a:defRPr sz="3200" b="1">
                <a:solidFill>
                  <a:schemeClr val="bg1"/>
                </a:solidFill>
                <a:latin typeface="Arial" panose="020B0604020202020204" pitchFamily="34" charset="0"/>
                <a:cs typeface="Arial" panose="020B0604020202020204" pitchFamily="34" charset="0"/>
              </a:defRPr>
            </a:lvl1pPr>
          </a:lstStyle>
          <a:p>
            <a:r>
              <a:rPr lang="en-US" dirty="0"/>
              <a:t>Thank You</a:t>
            </a:r>
          </a:p>
        </p:txBody>
      </p:sp>
      <p:pic>
        <p:nvPicPr>
          <p:cNvPr id="5" name="Picture 4">
            <a:extLst>
              <a:ext uri="{FF2B5EF4-FFF2-40B4-BE49-F238E27FC236}">
                <a16:creationId xmlns:a16="http://schemas.microsoft.com/office/drawing/2014/main" id="{FE6A19B5-6295-184F-95AC-8494FA2F7362}"/>
              </a:ext>
            </a:extLst>
          </p:cNvPr>
          <p:cNvPicPr>
            <a:picLocks noChangeAspect="1"/>
          </p:cNvPicPr>
          <p:nvPr userDrawn="1"/>
        </p:nvPicPr>
        <p:blipFill>
          <a:blip r:embed="rId2"/>
          <a:stretch>
            <a:fillRect/>
          </a:stretch>
        </p:blipFill>
        <p:spPr>
          <a:xfrm>
            <a:off x="4959967" y="2476500"/>
            <a:ext cx="2310784" cy="2156732"/>
          </a:xfrm>
          <a:prstGeom prst="rect">
            <a:avLst/>
          </a:prstGeom>
        </p:spPr>
      </p:pic>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059805" y="6244525"/>
            <a:ext cx="7757963" cy="365125"/>
          </a:xfrm>
          <a:prstGeom prst="rect">
            <a:avLst/>
          </a:prstGeom>
        </p:spPr>
        <p:txBody>
          <a:bodyPr vert="horz" lIns="91440" tIns="45720" rIns="91440" bIns="45720" rtlCol="0" anchor="ctr"/>
          <a:lstStyle>
            <a:lvl1pPr algn="ctr">
              <a:defRPr sz="1000">
                <a:solidFill>
                  <a:schemeClr val="bg1"/>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2"/>
          </p:nvPr>
        </p:nvSpPr>
        <p:spPr>
          <a:xfrm>
            <a:off x="838200" y="6244525"/>
            <a:ext cx="1221606" cy="365125"/>
          </a:xfrm>
          <a:prstGeom prst="rect">
            <a:avLst/>
          </a:prstGeom>
        </p:spPr>
        <p:txBody>
          <a:bodyPr vert="horz" lIns="91440" tIns="45720" rIns="91440" bIns="45720" rtlCol="0" anchor="ctr"/>
          <a:lstStyle>
            <a:lvl1pPr algn="ctr">
              <a:defRPr sz="1000" baseline="0">
                <a:solidFill>
                  <a:schemeClr val="tx2"/>
                </a:solidFill>
                <a:latin typeface="Arial" panose="020B0604020202020204" pitchFamily="34" charset="0"/>
                <a:cs typeface="Arial" panose="020B0604020202020204" pitchFamily="34" charset="0"/>
              </a:defRPr>
            </a:lvl1pPr>
          </a:lstStyle>
          <a:p>
            <a:fld id="{179CEB8D-B9A4-7249-A618-1FFCB6E3C71A}" type="datetime1">
              <a:rPr lang="en-US" smtClean="0"/>
              <a:pPr/>
              <a:t>4/29/2025</a:t>
            </a:fld>
            <a:endParaRPr lang="en-US" dirty="0"/>
          </a:p>
        </p:txBody>
      </p:sp>
      <p:sp>
        <p:nvSpPr>
          <p:cNvPr id="11" name="TextBox 10">
            <a:extLst>
              <a:ext uri="{FF2B5EF4-FFF2-40B4-BE49-F238E27FC236}">
                <a16:creationId xmlns:a16="http://schemas.microsoft.com/office/drawing/2014/main" id="{768ADD57-E8E8-6F45-AC05-E272920E2EB0}"/>
              </a:ext>
            </a:extLst>
          </p:cNvPr>
          <p:cNvSpPr txBox="1"/>
          <p:nvPr userDrawn="1"/>
        </p:nvSpPr>
        <p:spPr>
          <a:xfrm>
            <a:off x="149629" y="6244525"/>
            <a:ext cx="688571" cy="365125"/>
          </a:xfrm>
          <a:prstGeom prst="rect">
            <a:avLst/>
          </a:prstGeom>
          <a:noFill/>
        </p:spPr>
        <p:txBody>
          <a:bodyPr wrap="square" rtlCol="0" anchor="ctr" anchorCtr="0">
            <a:noAutofit/>
          </a:bodyPr>
          <a:lstStyle/>
          <a:p>
            <a:pPr algn="ctr"/>
            <a:fld id="{479BDA1F-085D-3742-BB72-CE0249E0F669}" type="slidenum">
              <a:rPr lang="en-US" sz="1000" smtClean="0">
                <a:solidFill>
                  <a:schemeClr val="bg1">
                    <a:lumMod val="50000"/>
                  </a:schemeClr>
                </a:solidFill>
                <a:latin typeface="Arial" panose="020B0604020202020204" pitchFamily="34" charset="0"/>
                <a:cs typeface="Arial" panose="020B0604020202020204" pitchFamily="34" charset="0"/>
              </a:rPr>
              <a:pPr algn="ctr"/>
              <a:t>‹#›</a:t>
            </a:fld>
            <a:endParaRPr lang="en-US" sz="1000" dirty="0">
              <a:solidFill>
                <a:schemeClr val="bg1">
                  <a:lumMod val="50000"/>
                </a:schemeClr>
              </a:solidFill>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37A41877-C15E-9E4B-846A-9F81BCD8B4E7}"/>
              </a:ext>
            </a:extLst>
          </p:cNvPr>
          <p:cNvPicPr>
            <a:picLocks noChangeAspect="1"/>
          </p:cNvPicPr>
          <p:nvPr userDrawn="1"/>
        </p:nvPicPr>
        <p:blipFill>
          <a:blip r:embed="rId10"/>
          <a:stretch>
            <a:fillRect/>
          </a:stretch>
        </p:blipFill>
        <p:spPr>
          <a:xfrm>
            <a:off x="11078055" y="159161"/>
            <a:ext cx="837378" cy="781552"/>
          </a:xfrm>
          <a:prstGeom prst="rect">
            <a:avLst/>
          </a:prstGeom>
        </p:spPr>
      </p:pic>
      <p:sp>
        <p:nvSpPr>
          <p:cNvPr id="8" name="Rectangle 7">
            <a:extLst>
              <a:ext uri="{FF2B5EF4-FFF2-40B4-BE49-F238E27FC236}">
                <a16:creationId xmlns:a16="http://schemas.microsoft.com/office/drawing/2014/main" id="{CF2F8D92-7D98-734E-8602-93AFF8519A88}"/>
              </a:ext>
            </a:extLst>
          </p:cNvPr>
          <p:cNvSpPr/>
          <p:nvPr userDrawn="1"/>
        </p:nvSpPr>
        <p:spPr>
          <a:xfrm>
            <a:off x="12130601" y="1"/>
            <a:ext cx="74554" cy="914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41C4751-8AA4-804A-A9E7-642F0704DBD0}"/>
              </a:ext>
            </a:extLst>
          </p:cNvPr>
          <p:cNvSpPr/>
          <p:nvPr userDrawn="1"/>
        </p:nvSpPr>
        <p:spPr>
          <a:xfrm>
            <a:off x="-1" y="6782348"/>
            <a:ext cx="12192001" cy="8581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4" r:id="rId3"/>
    <p:sldLayoutId id="2147483662" r:id="rId4"/>
    <p:sldLayoutId id="2147483652" r:id="rId5"/>
    <p:sldLayoutId id="2147483654" r:id="rId6"/>
    <p:sldLayoutId id="2147483655" r:id="rId7"/>
    <p:sldLayoutId id="2147483663" r:id="rId8"/>
  </p:sldLayoutIdLst>
  <p:transition spd="slow">
    <p:fade/>
  </p:transition>
  <p:hf hdr="0"/>
  <p:txStyles>
    <p:titleStyle>
      <a:lvl1pPr algn="l" defTabSz="914400" rtl="0" eaLnBrk="1" latinLnBrk="0" hangingPunct="1">
        <a:lnSpc>
          <a:spcPct val="90000"/>
        </a:lnSpc>
        <a:spcBef>
          <a:spcPct val="0"/>
        </a:spcBef>
        <a:buNone/>
        <a:defRPr sz="3200" b="1" kern="1200" baseline="0">
          <a:solidFill>
            <a:schemeClr val="accent1">
              <a:lumMod val="50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a:buChar char="•"/>
        <a:defRPr sz="2400" b="1" kern="1200" baseline="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000" kern="1200" baseline="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a:buChar char="•"/>
        <a:defRPr sz="1800" kern="1200" baseline="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a:buChar char="•"/>
        <a:defRPr sz="1600" kern="1200" baseline="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a:buChar char="•"/>
        <a:defRPr sz="1600" kern="1200" baseline="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5.xml"/><Relationship Id="rId7" Type="http://schemas.openxmlformats.org/officeDocument/2006/relationships/diagramColors" Target="../diagrams/colors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5.xml"/><Relationship Id="rId7" Type="http://schemas.openxmlformats.org/officeDocument/2006/relationships/diagramColors" Target="../diagrams/colors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C339EF-66DA-EF44-AE21-EF3805B83FE4}"/>
              </a:ext>
            </a:extLst>
          </p:cNvPr>
          <p:cNvSpPr>
            <a:spLocks noGrp="1"/>
          </p:cNvSpPr>
          <p:nvPr>
            <p:ph type="ctrTitle"/>
          </p:nvPr>
        </p:nvSpPr>
        <p:spPr>
          <a:xfrm>
            <a:off x="1524000" y="153534"/>
            <a:ext cx="9144000" cy="2387600"/>
          </a:xfrm>
        </p:spPr>
        <p:txBody>
          <a:bodyPr>
            <a:normAutofit/>
          </a:bodyPr>
          <a:lstStyle/>
          <a:p>
            <a:r>
              <a:rPr lang="en-IN" sz="3600" b="1" kern="100" dirty="0">
                <a:effectLst/>
                <a:latin typeface="+mn-lt"/>
                <a:ea typeface="Calibri" panose="020F0502020204030204" pitchFamily="34" charset="0"/>
                <a:cs typeface="Calibri" panose="020F0502020204030204" pitchFamily="34" charset="0"/>
              </a:rPr>
              <a:t>Final Project </a:t>
            </a:r>
            <a:br>
              <a:rPr lang="en-IN" sz="3600" b="1" kern="100" dirty="0">
                <a:effectLst/>
                <a:latin typeface="+mn-lt"/>
                <a:ea typeface="Calibri" panose="020F0502020204030204" pitchFamily="34" charset="0"/>
                <a:cs typeface="Calibri" panose="020F0502020204030204" pitchFamily="34" charset="0"/>
              </a:rPr>
            </a:br>
            <a:r>
              <a:rPr lang="en-IN" sz="2800" b="1" kern="100" dirty="0">
                <a:effectLst/>
                <a:latin typeface="+mn-lt"/>
                <a:ea typeface="Calibri" panose="020F0502020204030204" pitchFamily="34" charset="0"/>
                <a:cs typeface="Calibri" panose="020F0502020204030204" pitchFamily="34" charset="0"/>
              </a:rPr>
              <a:t>On</a:t>
            </a:r>
            <a:br>
              <a:rPr lang="en-IN" sz="3600" b="1" kern="100" dirty="0">
                <a:effectLst/>
                <a:latin typeface="+mn-lt"/>
                <a:ea typeface="Calibri" panose="020F0502020204030204" pitchFamily="34" charset="0"/>
                <a:cs typeface="Calibri" panose="020F0502020204030204" pitchFamily="34" charset="0"/>
              </a:rPr>
            </a:br>
            <a:r>
              <a:rPr lang="en-IN" sz="3600" b="1" kern="100" dirty="0">
                <a:effectLst/>
                <a:latin typeface="+mn-lt"/>
                <a:ea typeface="Calibri" panose="020F0502020204030204" pitchFamily="34" charset="0"/>
                <a:cs typeface="Calibri" panose="020F0502020204030204" pitchFamily="34" charset="0"/>
              </a:rPr>
              <a:t>Deep Learning in Natural Language Processing for </a:t>
            </a:r>
            <a:r>
              <a:rPr lang="en-IN" sz="3600" b="1" dirty="0">
                <a:effectLst/>
                <a:latin typeface="Calibri" panose="020F0502020204030204" pitchFamily="34" charset="0"/>
                <a:ea typeface="Calibri" panose="020F0502020204030204" pitchFamily="34" charset="0"/>
                <a:cs typeface="Cordia New" panose="020B0304020202020204" pitchFamily="34" charset="-34"/>
              </a:rPr>
              <a:t>Google’s Virtual Assistant</a:t>
            </a:r>
            <a:endParaRPr lang="en-US" sz="3600" dirty="0">
              <a:latin typeface="+mn-lt"/>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63770D47-A861-3566-F7EC-1761602D0E28}"/>
              </a:ext>
            </a:extLst>
          </p:cNvPr>
          <p:cNvSpPr txBox="1"/>
          <p:nvPr/>
        </p:nvSpPr>
        <p:spPr>
          <a:xfrm>
            <a:off x="3624943" y="2982686"/>
            <a:ext cx="5464628" cy="461665"/>
          </a:xfrm>
          <a:prstGeom prst="rect">
            <a:avLst/>
          </a:prstGeom>
          <a:noFill/>
        </p:spPr>
        <p:txBody>
          <a:bodyPr wrap="square" rtlCol="0">
            <a:spAutoFit/>
          </a:bodyPr>
          <a:lstStyle/>
          <a:p>
            <a:r>
              <a:rPr lang="en-IN" sz="2400" dirty="0">
                <a:solidFill>
                  <a:schemeClr val="bg1"/>
                </a:solidFill>
              </a:rPr>
              <a:t>Instructor: </a:t>
            </a:r>
            <a:r>
              <a:rPr lang="en-IN" sz="2400" dirty="0">
                <a:solidFill>
                  <a:schemeClr val="bg1"/>
                </a:solidFill>
                <a:effectLst/>
                <a:ea typeface="Calibri" panose="020F0502020204030204" pitchFamily="34" charset="0"/>
                <a:cs typeface="Cordia New" panose="020B0304020202020204" pitchFamily="34" charset="-34"/>
              </a:rPr>
              <a:t>Prof. </a:t>
            </a:r>
            <a:r>
              <a:rPr lang="en-IN" sz="2400" dirty="0" err="1">
                <a:solidFill>
                  <a:schemeClr val="bg1"/>
                </a:solidFill>
                <a:effectLst/>
                <a:ea typeface="Calibri" panose="020F0502020204030204" pitchFamily="34" charset="0"/>
                <a:cs typeface="Cordia New" panose="020B0304020202020204" pitchFamily="34" charset="-34"/>
              </a:rPr>
              <a:t>Chaojiang</a:t>
            </a:r>
            <a:r>
              <a:rPr lang="en-IN" sz="2400" dirty="0">
                <a:solidFill>
                  <a:schemeClr val="bg1"/>
                </a:solidFill>
                <a:effectLst/>
                <a:ea typeface="Calibri" panose="020F0502020204030204" pitchFamily="34" charset="0"/>
                <a:cs typeface="Cordia New" panose="020B0304020202020204" pitchFamily="34" charset="-34"/>
              </a:rPr>
              <a:t> (CJ) Wu, Ph.D.</a:t>
            </a:r>
            <a:endParaRPr lang="en-IN" sz="2400" dirty="0">
              <a:solidFill>
                <a:schemeClr val="bg1"/>
              </a:solidFill>
            </a:endParaRPr>
          </a:p>
        </p:txBody>
      </p:sp>
      <p:sp>
        <p:nvSpPr>
          <p:cNvPr id="4" name="TextBox 3">
            <a:extLst>
              <a:ext uri="{FF2B5EF4-FFF2-40B4-BE49-F238E27FC236}">
                <a16:creationId xmlns:a16="http://schemas.microsoft.com/office/drawing/2014/main" id="{D46F7173-E971-8652-CC3C-00C77B578CD6}"/>
              </a:ext>
            </a:extLst>
          </p:cNvPr>
          <p:cNvSpPr txBox="1"/>
          <p:nvPr/>
        </p:nvSpPr>
        <p:spPr>
          <a:xfrm>
            <a:off x="6934200" y="4548089"/>
            <a:ext cx="5736771" cy="1200329"/>
          </a:xfrm>
          <a:prstGeom prst="rect">
            <a:avLst/>
          </a:prstGeom>
          <a:noFill/>
        </p:spPr>
        <p:txBody>
          <a:bodyPr wrap="square" rtlCol="0">
            <a:spAutoFit/>
          </a:bodyPr>
          <a:lstStyle/>
          <a:p>
            <a:r>
              <a:rPr lang="en-IN" sz="2400" dirty="0">
                <a:solidFill>
                  <a:schemeClr val="bg1"/>
                </a:solidFill>
              </a:rPr>
              <a:t>Presented By: </a:t>
            </a:r>
          </a:p>
          <a:p>
            <a:r>
              <a:rPr lang="en-IN" sz="2400" dirty="0">
                <a:solidFill>
                  <a:schemeClr val="bg1"/>
                </a:solidFill>
              </a:rPr>
              <a:t>	Arcot Balraj Tanmaiyee</a:t>
            </a:r>
          </a:p>
          <a:p>
            <a:r>
              <a:rPr lang="en-IN" sz="2400" dirty="0">
                <a:solidFill>
                  <a:schemeClr val="bg1"/>
                </a:solidFill>
              </a:rPr>
              <a:t>		(811321962)</a:t>
            </a:r>
          </a:p>
        </p:txBody>
      </p:sp>
      <p:pic>
        <p:nvPicPr>
          <p:cNvPr id="7" name="Recorded Sound">
            <a:hlinkClick r:id="" action="ppaction://media"/>
            <a:extLst>
              <a:ext uri="{FF2B5EF4-FFF2-40B4-BE49-F238E27FC236}">
                <a16:creationId xmlns:a16="http://schemas.microsoft.com/office/drawing/2014/main" id="{FD41EDB2-BC5F-3054-03B1-D29C9C30D24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07057" y="5871029"/>
            <a:ext cx="406400" cy="406400"/>
          </a:xfrm>
          <a:prstGeom prst="rect">
            <a:avLst/>
          </a:prstGeom>
        </p:spPr>
      </p:pic>
    </p:spTree>
    <p:extLst>
      <p:ext uri="{BB962C8B-B14F-4D97-AF65-F5344CB8AC3E}">
        <p14:creationId xmlns:p14="http://schemas.microsoft.com/office/powerpoint/2010/main" val="340514619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9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66BCA4-44F3-4334-D99D-11561D0B893E}"/>
              </a:ext>
            </a:extLst>
          </p:cNvPr>
          <p:cNvSpPr>
            <a:spLocks noGrp="1"/>
          </p:cNvSpPr>
          <p:nvPr>
            <p:ph type="title"/>
          </p:nvPr>
        </p:nvSpPr>
        <p:spPr>
          <a:xfrm>
            <a:off x="1371599" y="294538"/>
            <a:ext cx="9895951" cy="1033669"/>
          </a:xfrm>
        </p:spPr>
        <p:txBody>
          <a:bodyPr vert="horz" lIns="91440" tIns="45720" rIns="91440" bIns="45720" rtlCol="0" anchor="ctr">
            <a:normAutofit/>
          </a:bodyPr>
          <a:lstStyle/>
          <a:p>
            <a:r>
              <a:rPr lang="en-US" sz="4000" kern="1200">
                <a:solidFill>
                  <a:srgbClr val="FFFFFF"/>
                </a:solidFill>
                <a:latin typeface="+mj-lt"/>
                <a:ea typeface="+mj-ea"/>
                <a:cs typeface="+mj-cs"/>
              </a:rPr>
              <a:t>Conclusion</a:t>
            </a:r>
          </a:p>
        </p:txBody>
      </p:sp>
      <p:sp>
        <p:nvSpPr>
          <p:cNvPr id="3" name="Content Placeholder 2">
            <a:extLst>
              <a:ext uri="{FF2B5EF4-FFF2-40B4-BE49-F238E27FC236}">
                <a16:creationId xmlns:a16="http://schemas.microsoft.com/office/drawing/2014/main" id="{923E08BC-1F8B-E8B4-A347-CB52F8F3C57B}"/>
              </a:ext>
            </a:extLst>
          </p:cNvPr>
          <p:cNvSpPr>
            <a:spLocks noGrp="1"/>
          </p:cNvSpPr>
          <p:nvPr>
            <p:ph sz="half" idx="1"/>
          </p:nvPr>
        </p:nvSpPr>
        <p:spPr>
          <a:xfrm>
            <a:off x="1120120" y="2024741"/>
            <a:ext cx="9724031" cy="3082709"/>
          </a:xfrm>
        </p:spPr>
        <p:txBody>
          <a:bodyPr vert="horz" lIns="91440" tIns="45720" rIns="91440" bIns="45720" rtlCol="0" anchor="ctr">
            <a:normAutofit/>
          </a:bodyPr>
          <a:lstStyle/>
          <a:p>
            <a:pPr algn="just"/>
            <a:r>
              <a:rPr lang="en-US" sz="2000" dirty="0"/>
              <a:t>NLP has made chatbots and virtual assistants smarter, helping them understand and respond to us more naturally. They've grown from basic systems to more context-aware assistants thanks to technologies like BERT and GPT. In the future, virtual assistants will get even better at understanding emotions, becoming more flexible and accessible to everyone. With more transparent and efficient systems, they’ll be an even bigger part of our daily lives, making tech feel more human.</a:t>
            </a:r>
            <a:endParaRPr lang="en-US" sz="3600" dirty="0">
              <a:solidFill>
                <a:schemeClr val="tx1"/>
              </a:solidFill>
              <a:latin typeface="+mn-lt"/>
              <a:cs typeface="+mn-cs"/>
            </a:endParaRPr>
          </a:p>
        </p:txBody>
      </p:sp>
      <p:pic>
        <p:nvPicPr>
          <p:cNvPr id="4" name="Recorded Sound">
            <a:hlinkClick r:id="" action="ppaction://media"/>
            <a:extLst>
              <a:ext uri="{FF2B5EF4-FFF2-40B4-BE49-F238E27FC236}">
                <a16:creationId xmlns:a16="http://schemas.microsoft.com/office/drawing/2014/main" id="{5347B003-F02B-E0ED-EBC0-912F5F0A5C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44151" y="5454886"/>
            <a:ext cx="626599" cy="626599"/>
          </a:xfrm>
          <a:prstGeom prst="rect">
            <a:avLst/>
          </a:prstGeom>
        </p:spPr>
      </p:pic>
    </p:spTree>
    <p:extLst>
      <p:ext uri="{BB962C8B-B14F-4D97-AF65-F5344CB8AC3E}">
        <p14:creationId xmlns:p14="http://schemas.microsoft.com/office/powerpoint/2010/main" val="54726016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8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EF70C7-DE0D-2F43-BA52-5B33FFAADC65}"/>
              </a:ext>
            </a:extLst>
          </p:cNvPr>
          <p:cNvSpPr>
            <a:spLocks noGrp="1"/>
          </p:cNvSpPr>
          <p:nvPr>
            <p:ph type="ctrTitle"/>
          </p:nvPr>
        </p:nvSpPr>
        <p:spPr>
          <a:xfrm>
            <a:off x="1524000" y="4589782"/>
            <a:ext cx="9144000" cy="1088528"/>
          </a:xfrm>
        </p:spPr>
        <p:txBody>
          <a:bodyPr/>
          <a:lstStyle/>
          <a:p>
            <a:r>
              <a:rPr lang="en-US" dirty="0"/>
              <a:t>Thank You!</a:t>
            </a:r>
          </a:p>
        </p:txBody>
      </p:sp>
    </p:spTree>
    <p:extLst>
      <p:ext uri="{BB962C8B-B14F-4D97-AF65-F5344CB8AC3E}">
        <p14:creationId xmlns:p14="http://schemas.microsoft.com/office/powerpoint/2010/main" val="1022410778"/>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FB6938A-5080-CA4B-8877-952BD278BEBF}"/>
              </a:ext>
            </a:extLst>
          </p:cNvPr>
          <p:cNvSpPr>
            <a:spLocks noGrp="1"/>
          </p:cNvSpPr>
          <p:nvPr>
            <p:ph type="title"/>
          </p:nvPr>
        </p:nvSpPr>
        <p:spPr>
          <a:xfrm>
            <a:off x="1371599" y="294538"/>
            <a:ext cx="9895951" cy="1033669"/>
          </a:xfrm>
        </p:spPr>
        <p:txBody>
          <a:bodyPr vert="horz" lIns="91440" tIns="45720" rIns="91440" bIns="45720" rtlCol="0" anchor="ctr">
            <a:normAutofit/>
          </a:bodyPr>
          <a:lstStyle/>
          <a:p>
            <a:r>
              <a:rPr lang="en-US" sz="4000" kern="1200">
                <a:solidFill>
                  <a:srgbClr val="FFFFFF"/>
                </a:solidFill>
                <a:latin typeface="+mj-lt"/>
                <a:ea typeface="+mj-ea"/>
                <a:cs typeface="+mj-cs"/>
              </a:rPr>
              <a:t>Introduction </a:t>
            </a:r>
          </a:p>
        </p:txBody>
      </p:sp>
      <p:sp>
        <p:nvSpPr>
          <p:cNvPr id="37" name="Content Placeholder 36">
            <a:extLst>
              <a:ext uri="{FF2B5EF4-FFF2-40B4-BE49-F238E27FC236}">
                <a16:creationId xmlns:a16="http://schemas.microsoft.com/office/drawing/2014/main" id="{EB0E7532-3A0A-A5A7-3ED0-D2413666693A}"/>
              </a:ext>
            </a:extLst>
          </p:cNvPr>
          <p:cNvSpPr>
            <a:spLocks noGrp="1"/>
          </p:cNvSpPr>
          <p:nvPr>
            <p:ph idx="1"/>
          </p:nvPr>
        </p:nvSpPr>
        <p:spPr>
          <a:xfrm>
            <a:off x="635429" y="1853248"/>
            <a:ext cx="9724031" cy="3683358"/>
          </a:xfrm>
        </p:spPr>
        <p:txBody>
          <a:bodyPr vert="horz" lIns="91440" tIns="45720" rIns="91440" bIns="45720" rtlCol="0" anchor="ctr">
            <a:normAutofit/>
          </a:bodyPr>
          <a:lstStyle/>
          <a:p>
            <a:pPr algn="just">
              <a:buFont typeface="Arial" panose="020B0604020202020204" pitchFamily="34" charset="0"/>
              <a:buChar char="•"/>
            </a:pPr>
            <a:r>
              <a:rPr lang="en-US" sz="2000" dirty="0">
                <a:solidFill>
                  <a:schemeClr val="tx1"/>
                </a:solidFill>
                <a:latin typeface="+mn-lt"/>
                <a:cs typeface="+mn-cs"/>
              </a:rPr>
              <a:t>Deep learning has completely changed the way chatbots and virtual assistants are built.</a:t>
            </a:r>
            <a:endParaRPr lang="en-US" dirty="0">
              <a:solidFill>
                <a:schemeClr val="tx1"/>
              </a:solidFill>
            </a:endParaRPr>
          </a:p>
          <a:p>
            <a:pPr algn="just">
              <a:buFont typeface="Arial" panose="020B0604020202020204" pitchFamily="34" charset="0"/>
              <a:buChar char="•"/>
            </a:pPr>
            <a:r>
              <a:rPr lang="en-US" sz="2000" dirty="0">
                <a:solidFill>
                  <a:schemeClr val="tx1"/>
                </a:solidFill>
                <a:latin typeface="+mn-lt"/>
                <a:cs typeface="+mn-cs"/>
              </a:rPr>
              <a:t>With powerful models like BERT, GPT, and LSTM, these systems can now understand real conversations, remember context, and interact in ways that feel much more natural and personal. </a:t>
            </a:r>
            <a:endParaRPr lang="en-US" dirty="0">
              <a:solidFill>
                <a:schemeClr val="tx1"/>
              </a:solidFill>
            </a:endParaRPr>
          </a:p>
          <a:p>
            <a:pPr algn="just">
              <a:buFont typeface="Arial" panose="020B0604020202020204" pitchFamily="34" charset="0"/>
              <a:buChar char="•"/>
            </a:pPr>
            <a:r>
              <a:rPr lang="en-US" sz="2000" dirty="0">
                <a:solidFill>
                  <a:schemeClr val="tx1"/>
                </a:solidFill>
                <a:latin typeface="+mn-lt"/>
                <a:cs typeface="+mn-cs"/>
              </a:rPr>
              <a:t>In this project, we explore how deep learning is helping virtual assistants work smarter across industries like healthcare, banking, retail, and education — and how they’re getting better at understanding people just like humans do.</a:t>
            </a:r>
            <a:endParaRPr lang="en-US" dirty="0">
              <a:solidFill>
                <a:schemeClr val="tx1"/>
              </a:solidFill>
              <a:cs typeface="Arial"/>
            </a:endParaRPr>
          </a:p>
          <a:p>
            <a:pPr>
              <a:buFont typeface="Arial" panose="020B0604020202020204" pitchFamily="34" charset="0"/>
              <a:buChar char="•"/>
            </a:pPr>
            <a:endParaRPr lang="en-US" sz="2000" dirty="0">
              <a:solidFill>
                <a:schemeClr val="tx1"/>
              </a:solidFill>
              <a:latin typeface="+mn-lt"/>
              <a:cs typeface="+mn-cs"/>
            </a:endParaRPr>
          </a:p>
        </p:txBody>
      </p:sp>
      <p:pic>
        <p:nvPicPr>
          <p:cNvPr id="2" name="Recorded Sound">
            <a:hlinkClick r:id="" action="ppaction://media"/>
            <a:extLst>
              <a:ext uri="{FF2B5EF4-FFF2-40B4-BE49-F238E27FC236}">
                <a16:creationId xmlns:a16="http://schemas.microsoft.com/office/drawing/2014/main" id="{A801151C-9327-6B70-1073-0688089C01F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64350" y="5751285"/>
            <a:ext cx="406400" cy="406400"/>
          </a:xfrm>
          <a:prstGeom prst="rect">
            <a:avLst/>
          </a:prstGeom>
        </p:spPr>
      </p:pic>
    </p:spTree>
    <p:extLst>
      <p:ext uri="{BB962C8B-B14F-4D97-AF65-F5344CB8AC3E}">
        <p14:creationId xmlns:p14="http://schemas.microsoft.com/office/powerpoint/2010/main" val="177277045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8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10AA5-BBB4-0D45-A302-9F9969314C04}"/>
              </a:ext>
            </a:extLst>
          </p:cNvPr>
          <p:cNvSpPr>
            <a:spLocks noGrp="1"/>
          </p:cNvSpPr>
          <p:nvPr>
            <p:ph type="title"/>
          </p:nvPr>
        </p:nvSpPr>
        <p:spPr>
          <a:xfrm>
            <a:off x="212271" y="138177"/>
            <a:ext cx="10515600" cy="758770"/>
          </a:xfrm>
        </p:spPr>
        <p:txBody>
          <a:bodyPr/>
          <a:lstStyle/>
          <a:p>
            <a:r>
              <a:rPr lang="en-US" dirty="0"/>
              <a:t>State-of-the-Art Deep Learning Models </a:t>
            </a:r>
          </a:p>
        </p:txBody>
      </p:sp>
      <p:graphicFrame>
        <p:nvGraphicFramePr>
          <p:cNvPr id="10" name="Table 9">
            <a:extLst>
              <a:ext uri="{FF2B5EF4-FFF2-40B4-BE49-F238E27FC236}">
                <a16:creationId xmlns:a16="http://schemas.microsoft.com/office/drawing/2014/main" id="{2A4A6A1D-00D3-0ED1-03F8-97BF49C3F734}"/>
              </a:ext>
            </a:extLst>
          </p:cNvPr>
          <p:cNvGraphicFramePr>
            <a:graphicFrameLocks noGrp="1"/>
          </p:cNvGraphicFramePr>
          <p:nvPr>
            <p:extLst>
              <p:ext uri="{D42A27DB-BD31-4B8C-83A1-F6EECF244321}">
                <p14:modId xmlns:p14="http://schemas.microsoft.com/office/powerpoint/2010/main" val="240206501"/>
              </p:ext>
            </p:extLst>
          </p:nvPr>
        </p:nvGraphicFramePr>
        <p:xfrm>
          <a:off x="1621970" y="722405"/>
          <a:ext cx="10357758" cy="5850040"/>
        </p:xfrm>
        <a:graphic>
          <a:graphicData uri="http://schemas.openxmlformats.org/drawingml/2006/table">
            <a:tbl>
              <a:tblPr firstRow="1" bandRow="1">
                <a:tableStyleId>{5C22544A-7EE6-4342-B048-85BDC9FD1C3A}</a:tableStyleId>
              </a:tblPr>
              <a:tblGrid>
                <a:gridCol w="2515456">
                  <a:extLst>
                    <a:ext uri="{9D8B030D-6E8A-4147-A177-3AD203B41FA5}">
                      <a16:colId xmlns:a16="http://schemas.microsoft.com/office/drawing/2014/main" val="1754666688"/>
                    </a:ext>
                  </a:extLst>
                </a:gridCol>
                <a:gridCol w="5382338">
                  <a:extLst>
                    <a:ext uri="{9D8B030D-6E8A-4147-A177-3AD203B41FA5}">
                      <a16:colId xmlns:a16="http://schemas.microsoft.com/office/drawing/2014/main" val="179658886"/>
                    </a:ext>
                  </a:extLst>
                </a:gridCol>
                <a:gridCol w="2459964">
                  <a:extLst>
                    <a:ext uri="{9D8B030D-6E8A-4147-A177-3AD203B41FA5}">
                      <a16:colId xmlns:a16="http://schemas.microsoft.com/office/drawing/2014/main" val="3893549676"/>
                    </a:ext>
                  </a:extLst>
                </a:gridCol>
              </a:tblGrid>
              <a:tr h="303410">
                <a:tc>
                  <a:txBody>
                    <a:bodyPr/>
                    <a:lstStyle/>
                    <a:p>
                      <a:r>
                        <a:rPr lang="en-IN" sz="1600" dirty="0"/>
                        <a:t>Algorithm Used</a:t>
                      </a:r>
                    </a:p>
                  </a:txBody>
                  <a:tcPr/>
                </a:tc>
                <a:tc>
                  <a:txBody>
                    <a:bodyPr/>
                    <a:lstStyle/>
                    <a:p>
                      <a:r>
                        <a:rPr lang="en-IN" sz="1600" dirty="0"/>
                        <a:t>Purpose</a:t>
                      </a:r>
                    </a:p>
                  </a:txBody>
                  <a:tcPr/>
                </a:tc>
                <a:tc>
                  <a:txBody>
                    <a:bodyPr/>
                    <a:lstStyle/>
                    <a:p>
                      <a:r>
                        <a:rPr lang="en-IN" sz="1600" dirty="0"/>
                        <a:t>Use Case</a:t>
                      </a:r>
                    </a:p>
                  </a:txBody>
                  <a:tcPr/>
                </a:tc>
                <a:extLst>
                  <a:ext uri="{0D108BD9-81ED-4DB2-BD59-A6C34878D82A}">
                    <a16:rowId xmlns:a16="http://schemas.microsoft.com/office/drawing/2014/main" val="2347084382"/>
                  </a:ext>
                </a:extLst>
              </a:tr>
              <a:tr h="657388">
                <a:tc>
                  <a:txBody>
                    <a:bodyPr/>
                    <a:lstStyle/>
                    <a:p>
                      <a:r>
                        <a:rPr lang="en-IN" sz="1600" dirty="0"/>
                        <a:t>BERT </a:t>
                      </a:r>
                      <a:r>
                        <a:rPr lang="en-IN" sz="1200" dirty="0"/>
                        <a:t>(</a:t>
                      </a:r>
                      <a:r>
                        <a:rPr lang="en-IN" sz="1200" b="1" kern="1200" dirty="0">
                          <a:solidFill>
                            <a:schemeClr val="dk1"/>
                          </a:solidFill>
                          <a:effectLst/>
                          <a:latin typeface="+mn-lt"/>
                          <a:ea typeface="+mn-ea"/>
                          <a:cs typeface="+mn-cs"/>
                        </a:rPr>
                        <a:t>Bidirectional Encoder Representations from Transformers)</a:t>
                      </a:r>
                      <a:endParaRPr lang="en-IN" sz="1600" dirty="0"/>
                    </a:p>
                  </a:txBody>
                  <a:tcPr/>
                </a:tc>
                <a:tc>
                  <a:txBody>
                    <a:bodyPr/>
                    <a:lstStyle/>
                    <a:p>
                      <a:r>
                        <a:rPr lang="en-IN" sz="1400" kern="1200" dirty="0">
                          <a:solidFill>
                            <a:schemeClr val="dk1"/>
                          </a:solidFill>
                          <a:effectLst/>
                          <a:latin typeface="+mn-lt"/>
                          <a:ea typeface="+mn-ea"/>
                          <a:cs typeface="+mn-cs"/>
                        </a:rPr>
                        <a:t>Contextual Understanding </a:t>
                      </a:r>
                      <a:r>
                        <a:rPr lang="en-IN" sz="1600" kern="1200" dirty="0">
                          <a:solidFill>
                            <a:schemeClr val="dk1"/>
                          </a:solidFill>
                          <a:effectLst/>
                          <a:latin typeface="+mn-lt"/>
                          <a:ea typeface="+mn-ea"/>
                          <a:cs typeface="+mn-cs"/>
                        </a:rPr>
                        <a:t>– </a:t>
                      </a:r>
                      <a:r>
                        <a:rPr lang="en-IN" sz="1400" kern="1200" dirty="0">
                          <a:solidFill>
                            <a:schemeClr val="dk1"/>
                          </a:solidFill>
                          <a:effectLst/>
                          <a:latin typeface="+mn-lt"/>
                          <a:ea typeface="+mn-ea"/>
                          <a:cs typeface="+mn-cs"/>
                        </a:rPr>
                        <a:t>Intent recognition, slot filling.</a:t>
                      </a:r>
                      <a:endParaRPr lang="en-IN" sz="1600" dirty="0"/>
                    </a:p>
                  </a:txBody>
                  <a:tcPr/>
                </a:tc>
                <a:tc>
                  <a:txBody>
                    <a:bodyPr/>
                    <a:lstStyle/>
                    <a:p>
                      <a:r>
                        <a:rPr lang="en-IN" sz="1400" dirty="0"/>
                        <a:t>Google Assistant</a:t>
                      </a:r>
                    </a:p>
                  </a:txBody>
                  <a:tcPr/>
                </a:tc>
                <a:extLst>
                  <a:ext uri="{0D108BD9-81ED-4DB2-BD59-A6C34878D82A}">
                    <a16:rowId xmlns:a16="http://schemas.microsoft.com/office/drawing/2014/main" val="196476201"/>
                  </a:ext>
                </a:extLst>
              </a:tr>
              <a:tr h="480398">
                <a:tc>
                  <a:txBody>
                    <a:bodyPr/>
                    <a:lstStyle/>
                    <a:p>
                      <a:r>
                        <a:rPr lang="en-IN" sz="1600" dirty="0"/>
                        <a:t>GPT </a:t>
                      </a:r>
                      <a:r>
                        <a:rPr lang="en-IN" sz="1200" dirty="0"/>
                        <a:t>(</a:t>
                      </a:r>
                      <a:r>
                        <a:rPr lang="en-IN" sz="1200" b="1" kern="1200" dirty="0">
                          <a:solidFill>
                            <a:schemeClr val="dk1"/>
                          </a:solidFill>
                          <a:effectLst/>
                          <a:latin typeface="+mn-lt"/>
                          <a:ea typeface="+mn-ea"/>
                          <a:cs typeface="+mn-cs"/>
                        </a:rPr>
                        <a:t>Generative Pretrained Transformer)</a:t>
                      </a:r>
                      <a:endParaRPr lang="en-IN" sz="1600" dirty="0"/>
                    </a:p>
                  </a:txBody>
                  <a:tcPr/>
                </a:tc>
                <a:tc>
                  <a:txBody>
                    <a:bodyPr/>
                    <a:lstStyle/>
                    <a:p>
                      <a:r>
                        <a:rPr lang="en-IN" sz="1400" kern="1200" dirty="0">
                          <a:solidFill>
                            <a:schemeClr val="dk1"/>
                          </a:solidFill>
                          <a:effectLst/>
                          <a:latin typeface="+mn-lt"/>
                          <a:ea typeface="+mn-ea"/>
                          <a:cs typeface="+mn-cs"/>
                        </a:rPr>
                        <a:t>Language Generation – Open domain chat, dialogue generation</a:t>
                      </a:r>
                      <a:endParaRPr lang="en-IN" sz="1400" dirty="0"/>
                    </a:p>
                  </a:txBody>
                  <a:tcPr/>
                </a:tc>
                <a:tc>
                  <a:txBody>
                    <a:bodyPr/>
                    <a:lstStyle/>
                    <a:p>
                      <a:r>
                        <a:rPr lang="en-IN" sz="1400" dirty="0"/>
                        <a:t>ChatGPT</a:t>
                      </a:r>
                    </a:p>
                  </a:txBody>
                  <a:tcPr/>
                </a:tc>
                <a:extLst>
                  <a:ext uri="{0D108BD9-81ED-4DB2-BD59-A6C34878D82A}">
                    <a16:rowId xmlns:a16="http://schemas.microsoft.com/office/drawing/2014/main" val="1496999451"/>
                  </a:ext>
                </a:extLst>
              </a:tr>
              <a:tr h="480398">
                <a:tc>
                  <a:txBody>
                    <a:bodyPr/>
                    <a:lstStyle/>
                    <a:p>
                      <a:r>
                        <a:rPr lang="en-IN" sz="1600"/>
                        <a:t>BART </a:t>
                      </a:r>
                      <a:r>
                        <a:rPr lang="en-IN" sz="1200"/>
                        <a:t>(</a:t>
                      </a:r>
                      <a:r>
                        <a:rPr lang="en-IN" sz="1200" b="1" kern="1200">
                          <a:solidFill>
                            <a:schemeClr val="dk1"/>
                          </a:solidFill>
                          <a:effectLst/>
                          <a:latin typeface="+mn-lt"/>
                          <a:ea typeface="+mn-ea"/>
                          <a:cs typeface="+mn-cs"/>
                        </a:rPr>
                        <a:t>Bidirectional and Auto-Regressive Transformers)</a:t>
                      </a:r>
                      <a:endParaRPr lang="en-IN" sz="1600" dirty="0"/>
                    </a:p>
                  </a:txBody>
                  <a:tcPr/>
                </a:tc>
                <a:tc>
                  <a:txBody>
                    <a:bodyPr/>
                    <a:lstStyle/>
                    <a:p>
                      <a:r>
                        <a:rPr lang="en-IN" sz="1400" kern="1200">
                          <a:solidFill>
                            <a:schemeClr val="dk1"/>
                          </a:solidFill>
                          <a:effectLst/>
                          <a:latin typeface="+mn-lt"/>
                          <a:ea typeface="+mn-ea"/>
                          <a:cs typeface="+mn-cs"/>
                        </a:rPr>
                        <a:t>Natural Language Processing – Text generation, translation</a:t>
                      </a:r>
                      <a:endParaRPr lang="en-IN" sz="1400" dirty="0"/>
                    </a:p>
                  </a:txBody>
                  <a:tcPr/>
                </a:tc>
                <a:tc>
                  <a:txBody>
                    <a:bodyPr/>
                    <a:lstStyle/>
                    <a:p>
                      <a:r>
                        <a:rPr lang="en-IN" sz="1400" dirty="0"/>
                        <a:t>Facebook Messenger bots</a:t>
                      </a:r>
                    </a:p>
                  </a:txBody>
                  <a:tcPr/>
                </a:tc>
                <a:extLst>
                  <a:ext uri="{0D108BD9-81ED-4DB2-BD59-A6C34878D82A}">
                    <a16:rowId xmlns:a16="http://schemas.microsoft.com/office/drawing/2014/main" val="648354846"/>
                  </a:ext>
                </a:extLst>
              </a:tr>
              <a:tr h="6573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t>LSTM/GRU </a:t>
                      </a:r>
                      <a:r>
                        <a:rPr lang="en-IN" sz="1200" dirty="0"/>
                        <a:t>(</a:t>
                      </a:r>
                      <a:r>
                        <a:rPr lang="en-IN" sz="1200" b="1" kern="1200" dirty="0">
                          <a:solidFill>
                            <a:schemeClr val="dk1"/>
                          </a:solidFill>
                          <a:effectLst/>
                          <a:latin typeface="+mn-lt"/>
                          <a:ea typeface="+mn-ea"/>
                          <a:cs typeface="+mn-cs"/>
                        </a:rPr>
                        <a:t>Long Short-Term Memory/ Gated Recurrent Unit)</a:t>
                      </a:r>
                      <a:endParaRPr lang="en-IN" sz="1200" kern="1200" dirty="0">
                        <a:solidFill>
                          <a:schemeClr val="dk1"/>
                        </a:solidFill>
                        <a:effectLst/>
                        <a:latin typeface="+mn-lt"/>
                        <a:ea typeface="+mn-ea"/>
                        <a:cs typeface="+mn-cs"/>
                      </a:endParaRPr>
                    </a:p>
                  </a:txBody>
                  <a:tcPr/>
                </a:tc>
                <a:tc>
                  <a:txBody>
                    <a:bodyPr/>
                    <a:lstStyle/>
                    <a:p>
                      <a:r>
                        <a:rPr lang="en-IN" sz="1400" kern="1200" dirty="0">
                          <a:solidFill>
                            <a:schemeClr val="dk1"/>
                          </a:solidFill>
                          <a:effectLst/>
                          <a:latin typeface="+mn-lt"/>
                          <a:ea typeface="+mn-ea"/>
                          <a:cs typeface="+mn-cs"/>
                        </a:rPr>
                        <a:t>Sequence Modelling – Response prediction, context retention</a:t>
                      </a:r>
                      <a:endParaRPr lang="en-IN" sz="1400" dirty="0"/>
                    </a:p>
                  </a:txBody>
                  <a:tcPr/>
                </a:tc>
                <a:tc>
                  <a:txBody>
                    <a:bodyPr/>
                    <a:lstStyle/>
                    <a:p>
                      <a:r>
                        <a:rPr lang="en-IN" sz="1400" kern="1200" dirty="0">
                          <a:solidFill>
                            <a:schemeClr val="dk1"/>
                          </a:solidFill>
                          <a:effectLst/>
                          <a:latin typeface="+mn-lt"/>
                          <a:ea typeface="+mn-ea"/>
                          <a:cs typeface="+mn-cs"/>
                        </a:rPr>
                        <a:t>FAQ bots</a:t>
                      </a:r>
                      <a:endParaRPr lang="en-IN" sz="1400" dirty="0"/>
                    </a:p>
                  </a:txBody>
                  <a:tcPr/>
                </a:tc>
                <a:extLst>
                  <a:ext uri="{0D108BD9-81ED-4DB2-BD59-A6C34878D82A}">
                    <a16:rowId xmlns:a16="http://schemas.microsoft.com/office/drawing/2014/main" val="1917077646"/>
                  </a:ext>
                </a:extLst>
              </a:tr>
              <a:tr h="8849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t>Bi-LSTM-CRF </a:t>
                      </a:r>
                      <a:r>
                        <a:rPr lang="en-IN" sz="1200" dirty="0"/>
                        <a:t>(</a:t>
                      </a:r>
                      <a:r>
                        <a:rPr lang="en-IN" sz="1200" b="1" kern="1200" dirty="0">
                          <a:solidFill>
                            <a:schemeClr val="dk1"/>
                          </a:solidFill>
                          <a:effectLst/>
                          <a:latin typeface="+mn-lt"/>
                          <a:ea typeface="+mn-ea"/>
                          <a:cs typeface="+mn-cs"/>
                        </a:rPr>
                        <a:t> Bidirectional LSTM with Conditional Random Fields)</a:t>
                      </a:r>
                      <a:endParaRPr lang="en-IN" sz="1200" dirty="0"/>
                    </a:p>
                    <a:p>
                      <a:endParaRPr lang="en-IN" sz="1600" dirty="0"/>
                    </a:p>
                  </a:txBody>
                  <a:tcPr/>
                </a:tc>
                <a:tc>
                  <a:txBody>
                    <a:bodyPr/>
                    <a:lstStyle/>
                    <a:p>
                      <a:r>
                        <a:rPr lang="en-IN" sz="1400" kern="1200" dirty="0">
                          <a:solidFill>
                            <a:schemeClr val="dk1"/>
                          </a:solidFill>
                          <a:effectLst/>
                          <a:latin typeface="+mn-lt"/>
                          <a:ea typeface="+mn-ea"/>
                          <a:cs typeface="+mn-cs"/>
                        </a:rPr>
                        <a:t>Input/Output Transformation – Generating chat response</a:t>
                      </a:r>
                      <a:endParaRPr lang="en-IN" sz="1400" dirty="0"/>
                    </a:p>
                  </a:txBody>
                  <a:tcPr/>
                </a:tc>
                <a:tc>
                  <a:txBody>
                    <a:bodyPr/>
                    <a:lstStyle/>
                    <a:p>
                      <a:r>
                        <a:rPr lang="en-IN" sz="1400" kern="1200" dirty="0">
                          <a:solidFill>
                            <a:schemeClr val="dk1"/>
                          </a:solidFill>
                          <a:effectLst/>
                          <a:latin typeface="+mn-lt"/>
                          <a:ea typeface="+mn-ea"/>
                          <a:cs typeface="+mn-cs"/>
                        </a:rPr>
                        <a:t>Early versions for Google Translators, email responders.</a:t>
                      </a:r>
                      <a:endParaRPr lang="en-IN" sz="1400" dirty="0"/>
                    </a:p>
                  </a:txBody>
                  <a:tcPr/>
                </a:tc>
                <a:extLst>
                  <a:ext uri="{0D108BD9-81ED-4DB2-BD59-A6C34878D82A}">
                    <a16:rowId xmlns:a16="http://schemas.microsoft.com/office/drawing/2014/main" val="2697534209"/>
                  </a:ext>
                </a:extLst>
              </a:tr>
              <a:tr h="303410">
                <a:tc>
                  <a:txBody>
                    <a:bodyPr/>
                    <a:lstStyle/>
                    <a:p>
                      <a:r>
                        <a:rPr lang="en-IN" sz="1600" dirty="0"/>
                        <a:t>RL</a:t>
                      </a:r>
                    </a:p>
                  </a:txBody>
                  <a:tcPr/>
                </a:tc>
                <a:tc>
                  <a:txBody>
                    <a:bodyPr/>
                    <a:lstStyle/>
                    <a:p>
                      <a:r>
                        <a:rPr lang="en-IN" sz="1400" kern="1200" dirty="0">
                          <a:solidFill>
                            <a:schemeClr val="dk1"/>
                          </a:solidFill>
                          <a:effectLst/>
                          <a:latin typeface="+mn-lt"/>
                          <a:ea typeface="+mn-ea"/>
                          <a:cs typeface="+mn-cs"/>
                        </a:rPr>
                        <a:t>Dialogue Optimization – For ideal conversational conditions</a:t>
                      </a:r>
                      <a:endParaRPr lang="en-IN"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t>Google Assistant</a:t>
                      </a:r>
                    </a:p>
                  </a:txBody>
                  <a:tcPr/>
                </a:tc>
                <a:extLst>
                  <a:ext uri="{0D108BD9-81ED-4DB2-BD59-A6C34878D82A}">
                    <a16:rowId xmlns:a16="http://schemas.microsoft.com/office/drawing/2014/main" val="3630567396"/>
                  </a:ext>
                </a:extLst>
              </a:tr>
              <a:tr h="48039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t>CLIP </a:t>
                      </a:r>
                      <a:r>
                        <a:rPr lang="en-IN" sz="1200" dirty="0"/>
                        <a:t>(</a:t>
                      </a:r>
                      <a:r>
                        <a:rPr lang="en-IN" sz="1200" b="1" kern="1200" dirty="0">
                          <a:solidFill>
                            <a:schemeClr val="dk1"/>
                          </a:solidFill>
                          <a:effectLst/>
                          <a:latin typeface="+mn-lt"/>
                          <a:ea typeface="+mn-ea"/>
                          <a:cs typeface="+mn-cs"/>
                        </a:rPr>
                        <a:t>Contrastive Language–Image Pretraining)</a:t>
                      </a:r>
                      <a:endParaRPr lang="en-IN" sz="1200" kern="1200" dirty="0">
                        <a:solidFill>
                          <a:schemeClr val="dk1"/>
                        </a:solidFill>
                        <a:effectLst/>
                        <a:latin typeface="+mn-lt"/>
                        <a:ea typeface="+mn-ea"/>
                        <a:cs typeface="+mn-cs"/>
                      </a:endParaRPr>
                    </a:p>
                  </a:txBody>
                  <a:tcPr/>
                </a:tc>
                <a:tc>
                  <a:txBody>
                    <a:bodyPr/>
                    <a:lstStyle/>
                    <a:p>
                      <a:r>
                        <a:rPr lang="en-IN" sz="1400" kern="1200" dirty="0">
                          <a:solidFill>
                            <a:schemeClr val="dk1"/>
                          </a:solidFill>
                          <a:effectLst/>
                          <a:latin typeface="+mn-lt"/>
                          <a:ea typeface="+mn-ea"/>
                          <a:cs typeface="+mn-cs"/>
                        </a:rPr>
                        <a:t>Multimodal Learning – Visual virtual bots</a:t>
                      </a:r>
                      <a:endParaRPr lang="en-IN" sz="1400" dirty="0"/>
                    </a:p>
                  </a:txBody>
                  <a:tcPr/>
                </a:tc>
                <a:tc>
                  <a:txBody>
                    <a:bodyPr/>
                    <a:lstStyle/>
                    <a:p>
                      <a:r>
                        <a:rPr lang="en-IN" sz="1400" kern="1200" dirty="0">
                          <a:solidFill>
                            <a:schemeClr val="dk1"/>
                          </a:solidFill>
                          <a:effectLst/>
                          <a:latin typeface="+mn-lt"/>
                          <a:ea typeface="+mn-ea"/>
                          <a:cs typeface="+mn-cs"/>
                        </a:rPr>
                        <a:t>Voice-controlled apps.</a:t>
                      </a:r>
                      <a:endParaRPr lang="en-IN" sz="1400" dirty="0"/>
                    </a:p>
                  </a:txBody>
                  <a:tcPr/>
                </a:tc>
                <a:extLst>
                  <a:ext uri="{0D108BD9-81ED-4DB2-BD59-A6C34878D82A}">
                    <a16:rowId xmlns:a16="http://schemas.microsoft.com/office/drawing/2014/main" val="2554136314"/>
                  </a:ext>
                </a:extLst>
              </a:tr>
              <a:tr h="657388">
                <a:tc>
                  <a:txBody>
                    <a:bodyPr/>
                    <a:lstStyle/>
                    <a:p>
                      <a:r>
                        <a:rPr lang="en-IN" sz="1600" dirty="0" err="1"/>
                        <a:t>mBERT</a:t>
                      </a:r>
                      <a:r>
                        <a:rPr lang="en-IN" sz="1600" dirty="0"/>
                        <a:t>/XLM-R </a:t>
                      </a:r>
                      <a:r>
                        <a:rPr lang="en-IN" sz="1200" b="1" dirty="0"/>
                        <a:t>(</a:t>
                      </a:r>
                      <a:r>
                        <a:rPr lang="en-IN" sz="1200" b="1" kern="1200" dirty="0">
                          <a:solidFill>
                            <a:schemeClr val="dk1"/>
                          </a:solidFill>
                          <a:effectLst/>
                          <a:latin typeface="+mn-lt"/>
                          <a:ea typeface="+mn-ea"/>
                          <a:cs typeface="+mn-cs"/>
                        </a:rPr>
                        <a:t>Multilingual BERT / Cross-lingual Model)</a:t>
                      </a:r>
                      <a:endParaRPr lang="en-IN" sz="1600" b="1" dirty="0"/>
                    </a:p>
                  </a:txBody>
                  <a:tcPr/>
                </a:tc>
                <a:tc>
                  <a:txBody>
                    <a:bodyPr/>
                    <a:lstStyle/>
                    <a:p>
                      <a:r>
                        <a:rPr lang="en-IN" sz="1400" kern="1200" dirty="0">
                          <a:solidFill>
                            <a:schemeClr val="dk1"/>
                          </a:solidFill>
                          <a:effectLst/>
                          <a:latin typeface="+mn-lt"/>
                          <a:ea typeface="+mn-ea"/>
                          <a:cs typeface="+mn-cs"/>
                        </a:rPr>
                        <a:t>Cross-lingual text understanding – Multilingual bots</a:t>
                      </a:r>
                      <a:endParaRPr lang="en-IN" sz="1400" dirty="0"/>
                    </a:p>
                  </a:txBody>
                  <a:tcPr/>
                </a:tc>
                <a:tc>
                  <a:txBody>
                    <a:bodyPr/>
                    <a:lstStyle/>
                    <a:p>
                      <a:r>
                        <a:rPr lang="en-IN" sz="1400" kern="1200" dirty="0">
                          <a:solidFill>
                            <a:schemeClr val="dk1"/>
                          </a:solidFill>
                          <a:effectLst/>
                          <a:latin typeface="+mn-lt"/>
                          <a:ea typeface="+mn-ea"/>
                          <a:cs typeface="+mn-cs"/>
                        </a:rPr>
                        <a:t>Amazon Alexa</a:t>
                      </a:r>
                      <a:endParaRPr lang="en-IN" sz="1400" dirty="0"/>
                    </a:p>
                  </a:txBody>
                  <a:tcPr/>
                </a:tc>
                <a:extLst>
                  <a:ext uri="{0D108BD9-81ED-4DB2-BD59-A6C34878D82A}">
                    <a16:rowId xmlns:a16="http://schemas.microsoft.com/office/drawing/2014/main" val="1124259212"/>
                  </a:ext>
                </a:extLst>
              </a:tr>
              <a:tr h="70795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t>Seq2Seq </a:t>
                      </a:r>
                      <a:r>
                        <a:rPr lang="en-IN" sz="1200" dirty="0"/>
                        <a:t>(</a:t>
                      </a:r>
                      <a:r>
                        <a:rPr lang="en-IN" sz="1200" b="1" kern="1200" dirty="0">
                          <a:solidFill>
                            <a:schemeClr val="dk1"/>
                          </a:solidFill>
                          <a:effectLst/>
                          <a:latin typeface="+mn-lt"/>
                          <a:ea typeface="+mn-ea"/>
                          <a:cs typeface="+mn-cs"/>
                        </a:rPr>
                        <a:t>Sequence to Sequence)</a:t>
                      </a:r>
                      <a:endParaRPr lang="en-IN" sz="1200" dirty="0"/>
                    </a:p>
                    <a:p>
                      <a:endParaRPr lang="en-IN" sz="1600" dirty="0"/>
                    </a:p>
                  </a:txBody>
                  <a:tcPr/>
                </a:tc>
                <a:tc>
                  <a:txBody>
                    <a:bodyPr/>
                    <a:lstStyle/>
                    <a:p>
                      <a:r>
                        <a:rPr lang="en-IN" sz="1400" kern="1200" dirty="0">
                          <a:solidFill>
                            <a:schemeClr val="dk1"/>
                          </a:solidFill>
                          <a:effectLst/>
                          <a:latin typeface="+mn-lt"/>
                          <a:ea typeface="+mn-ea"/>
                          <a:cs typeface="+mn-cs"/>
                        </a:rPr>
                        <a:t>Sequence Tagging – Named entity recognition</a:t>
                      </a:r>
                      <a:endParaRPr lang="en-IN" sz="1400" dirty="0"/>
                    </a:p>
                  </a:txBody>
                  <a:tcPr/>
                </a:tc>
                <a:tc>
                  <a:txBody>
                    <a:bodyPr/>
                    <a:lstStyle/>
                    <a:p>
                      <a:r>
                        <a:rPr lang="en-IN" sz="1400" kern="1200" dirty="0">
                          <a:solidFill>
                            <a:schemeClr val="dk1"/>
                          </a:solidFill>
                          <a:effectLst/>
                          <a:latin typeface="+mn-lt"/>
                          <a:ea typeface="+mn-ea"/>
                          <a:cs typeface="+mn-cs"/>
                        </a:rPr>
                        <a:t>Medical text processing, form-based chatbots.</a:t>
                      </a:r>
                      <a:endParaRPr lang="en-IN" sz="1400" dirty="0"/>
                    </a:p>
                  </a:txBody>
                  <a:tcPr/>
                </a:tc>
                <a:extLst>
                  <a:ext uri="{0D108BD9-81ED-4DB2-BD59-A6C34878D82A}">
                    <a16:rowId xmlns:a16="http://schemas.microsoft.com/office/drawing/2014/main" val="3022751934"/>
                  </a:ext>
                </a:extLst>
              </a:tr>
            </a:tbl>
          </a:graphicData>
        </a:graphic>
      </p:graphicFrame>
      <p:sp>
        <p:nvSpPr>
          <p:cNvPr id="11" name="Left Brace 10">
            <a:extLst>
              <a:ext uri="{FF2B5EF4-FFF2-40B4-BE49-F238E27FC236}">
                <a16:creationId xmlns:a16="http://schemas.microsoft.com/office/drawing/2014/main" id="{56C297F7-3FCB-D501-9ABB-A3CCF71377C8}"/>
              </a:ext>
            </a:extLst>
          </p:cNvPr>
          <p:cNvSpPr/>
          <p:nvPr/>
        </p:nvSpPr>
        <p:spPr>
          <a:xfrm>
            <a:off x="1222598" y="1169061"/>
            <a:ext cx="304800" cy="1556657"/>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ln w="0"/>
              <a:effectLst>
                <a:outerShdw blurRad="38100" dist="19050" dir="2700000" algn="tl" rotWithShape="0">
                  <a:schemeClr val="dk1">
                    <a:alpha val="40000"/>
                  </a:schemeClr>
                </a:outerShdw>
              </a:effectLst>
            </a:endParaRPr>
          </a:p>
        </p:txBody>
      </p:sp>
      <p:sp>
        <p:nvSpPr>
          <p:cNvPr id="12" name="TextBox 11">
            <a:extLst>
              <a:ext uri="{FF2B5EF4-FFF2-40B4-BE49-F238E27FC236}">
                <a16:creationId xmlns:a16="http://schemas.microsoft.com/office/drawing/2014/main" id="{BC676642-4B34-C1F6-7248-1518DF4FD8DF}"/>
              </a:ext>
            </a:extLst>
          </p:cNvPr>
          <p:cNvSpPr txBox="1"/>
          <p:nvPr/>
        </p:nvSpPr>
        <p:spPr>
          <a:xfrm>
            <a:off x="21770" y="1860104"/>
            <a:ext cx="1349827" cy="523220"/>
          </a:xfrm>
          <a:prstGeom prst="rect">
            <a:avLst/>
          </a:prstGeom>
          <a:noFill/>
        </p:spPr>
        <p:txBody>
          <a:bodyPr wrap="square" rtlCol="0">
            <a:spAutoFit/>
          </a:bodyPr>
          <a:lstStyle/>
          <a:p>
            <a:pPr algn="ctr"/>
            <a:r>
              <a:rPr lang="en-IN" sz="1400" b="1" dirty="0">
                <a:solidFill>
                  <a:srgbClr val="C00000"/>
                </a:solidFill>
              </a:rPr>
              <a:t>Transformer Model</a:t>
            </a:r>
          </a:p>
        </p:txBody>
      </p:sp>
      <p:sp>
        <p:nvSpPr>
          <p:cNvPr id="13" name="Left Brace 12">
            <a:extLst>
              <a:ext uri="{FF2B5EF4-FFF2-40B4-BE49-F238E27FC236}">
                <a16:creationId xmlns:a16="http://schemas.microsoft.com/office/drawing/2014/main" id="{565542F1-7120-C4C9-EF74-D25C1B8BECAA}"/>
              </a:ext>
            </a:extLst>
          </p:cNvPr>
          <p:cNvSpPr/>
          <p:nvPr/>
        </p:nvSpPr>
        <p:spPr>
          <a:xfrm>
            <a:off x="1238926" y="2926360"/>
            <a:ext cx="304800" cy="1374072"/>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ln w="0"/>
              <a:effectLst>
                <a:outerShdw blurRad="38100" dist="19050" dir="2700000" algn="tl" rotWithShape="0">
                  <a:schemeClr val="dk1">
                    <a:alpha val="40000"/>
                  </a:schemeClr>
                </a:outerShdw>
              </a:effectLst>
            </a:endParaRPr>
          </a:p>
        </p:txBody>
      </p:sp>
      <p:sp>
        <p:nvSpPr>
          <p:cNvPr id="14" name="TextBox 13">
            <a:extLst>
              <a:ext uri="{FF2B5EF4-FFF2-40B4-BE49-F238E27FC236}">
                <a16:creationId xmlns:a16="http://schemas.microsoft.com/office/drawing/2014/main" id="{0D445D3F-68E9-6861-88EB-332ECE4AC202}"/>
              </a:ext>
            </a:extLst>
          </p:cNvPr>
          <p:cNvSpPr txBox="1"/>
          <p:nvPr/>
        </p:nvSpPr>
        <p:spPr>
          <a:xfrm>
            <a:off x="-51707" y="3123495"/>
            <a:ext cx="1368877" cy="738664"/>
          </a:xfrm>
          <a:prstGeom prst="rect">
            <a:avLst/>
          </a:prstGeom>
          <a:noFill/>
        </p:spPr>
        <p:txBody>
          <a:bodyPr wrap="square" rtlCol="0">
            <a:spAutoFit/>
          </a:bodyPr>
          <a:lstStyle/>
          <a:p>
            <a:pPr algn="ctr"/>
            <a:r>
              <a:rPr lang="en-IN" sz="1400" b="1" dirty="0">
                <a:solidFill>
                  <a:srgbClr val="FFC000"/>
                </a:solidFill>
              </a:rPr>
              <a:t>Recurrent Neural Network Model</a:t>
            </a:r>
          </a:p>
        </p:txBody>
      </p:sp>
      <p:sp>
        <p:nvSpPr>
          <p:cNvPr id="15" name="Left Brace 14">
            <a:extLst>
              <a:ext uri="{FF2B5EF4-FFF2-40B4-BE49-F238E27FC236}">
                <a16:creationId xmlns:a16="http://schemas.microsoft.com/office/drawing/2014/main" id="{390947EE-C3AE-1822-C752-D5ECF0F650F1}"/>
              </a:ext>
            </a:extLst>
          </p:cNvPr>
          <p:cNvSpPr/>
          <p:nvPr/>
        </p:nvSpPr>
        <p:spPr>
          <a:xfrm>
            <a:off x="1226683" y="5970279"/>
            <a:ext cx="304800" cy="549580"/>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ln w="0"/>
              <a:effectLst>
                <a:outerShdw blurRad="38100" dist="19050" dir="2700000" algn="tl" rotWithShape="0">
                  <a:schemeClr val="dk1">
                    <a:alpha val="40000"/>
                  </a:schemeClr>
                </a:outerShdw>
              </a:effectLst>
            </a:endParaRPr>
          </a:p>
        </p:txBody>
      </p:sp>
      <p:sp>
        <p:nvSpPr>
          <p:cNvPr id="16" name="TextBox 15">
            <a:extLst>
              <a:ext uri="{FF2B5EF4-FFF2-40B4-BE49-F238E27FC236}">
                <a16:creationId xmlns:a16="http://schemas.microsoft.com/office/drawing/2014/main" id="{174F5624-7DD6-10C6-2799-7672B99037F9}"/>
              </a:ext>
            </a:extLst>
          </p:cNvPr>
          <p:cNvSpPr txBox="1"/>
          <p:nvPr/>
        </p:nvSpPr>
        <p:spPr>
          <a:xfrm>
            <a:off x="65303" y="5936741"/>
            <a:ext cx="1257299" cy="738664"/>
          </a:xfrm>
          <a:prstGeom prst="rect">
            <a:avLst/>
          </a:prstGeom>
          <a:noFill/>
        </p:spPr>
        <p:txBody>
          <a:bodyPr wrap="square" rtlCol="0">
            <a:spAutoFit/>
          </a:bodyPr>
          <a:lstStyle/>
          <a:p>
            <a:pPr algn="ctr"/>
            <a:r>
              <a:rPr lang="en-IN" sz="1400" b="1" dirty="0">
                <a:solidFill>
                  <a:srgbClr val="92D050"/>
                </a:solidFill>
              </a:rPr>
              <a:t>Sequence to Sequence Model</a:t>
            </a:r>
          </a:p>
        </p:txBody>
      </p:sp>
      <p:sp>
        <p:nvSpPr>
          <p:cNvPr id="17" name="Left Brace 16">
            <a:extLst>
              <a:ext uri="{FF2B5EF4-FFF2-40B4-BE49-F238E27FC236}">
                <a16:creationId xmlns:a16="http://schemas.microsoft.com/office/drawing/2014/main" id="{C85D7DB2-A24A-FBD9-4364-568157695E3C}"/>
              </a:ext>
            </a:extLst>
          </p:cNvPr>
          <p:cNvSpPr/>
          <p:nvPr/>
        </p:nvSpPr>
        <p:spPr>
          <a:xfrm>
            <a:off x="1309002" y="4397762"/>
            <a:ext cx="218396" cy="357370"/>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ln w="0"/>
              <a:effectLst>
                <a:outerShdw blurRad="38100" dist="19050" dir="2700000" algn="tl" rotWithShape="0">
                  <a:schemeClr val="dk1">
                    <a:alpha val="40000"/>
                  </a:schemeClr>
                </a:outerShdw>
              </a:effectLst>
            </a:endParaRPr>
          </a:p>
        </p:txBody>
      </p:sp>
      <p:sp>
        <p:nvSpPr>
          <p:cNvPr id="19" name="TextBox 18">
            <a:extLst>
              <a:ext uri="{FF2B5EF4-FFF2-40B4-BE49-F238E27FC236}">
                <a16:creationId xmlns:a16="http://schemas.microsoft.com/office/drawing/2014/main" id="{C0C57C8C-E874-EB51-6F0C-33B78454767C}"/>
              </a:ext>
            </a:extLst>
          </p:cNvPr>
          <p:cNvSpPr txBox="1"/>
          <p:nvPr/>
        </p:nvSpPr>
        <p:spPr>
          <a:xfrm>
            <a:off x="22449" y="4275507"/>
            <a:ext cx="1368877" cy="523220"/>
          </a:xfrm>
          <a:prstGeom prst="rect">
            <a:avLst/>
          </a:prstGeom>
          <a:noFill/>
        </p:spPr>
        <p:txBody>
          <a:bodyPr wrap="square" rtlCol="0">
            <a:spAutoFit/>
          </a:bodyPr>
          <a:lstStyle/>
          <a:p>
            <a:pPr algn="ctr"/>
            <a:r>
              <a:rPr lang="en-IN" sz="1400" b="1" dirty="0">
                <a:solidFill>
                  <a:srgbClr val="00B0F0"/>
                </a:solidFill>
              </a:rPr>
              <a:t>Reinforcement Learning</a:t>
            </a:r>
          </a:p>
        </p:txBody>
      </p:sp>
      <p:sp>
        <p:nvSpPr>
          <p:cNvPr id="20" name="Left Brace 19">
            <a:extLst>
              <a:ext uri="{FF2B5EF4-FFF2-40B4-BE49-F238E27FC236}">
                <a16:creationId xmlns:a16="http://schemas.microsoft.com/office/drawing/2014/main" id="{218AB968-119F-8E22-4B92-C2383547B56B}"/>
              </a:ext>
            </a:extLst>
          </p:cNvPr>
          <p:cNvSpPr/>
          <p:nvPr/>
        </p:nvSpPr>
        <p:spPr>
          <a:xfrm>
            <a:off x="1222598" y="4827444"/>
            <a:ext cx="288472" cy="309607"/>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ln w="0"/>
              <a:effectLst>
                <a:outerShdw blurRad="38100" dist="19050" dir="2700000" algn="tl" rotWithShape="0">
                  <a:schemeClr val="dk1">
                    <a:alpha val="40000"/>
                  </a:schemeClr>
                </a:outerShdw>
              </a:effectLst>
            </a:endParaRPr>
          </a:p>
        </p:txBody>
      </p:sp>
      <p:sp>
        <p:nvSpPr>
          <p:cNvPr id="21" name="TextBox 20">
            <a:extLst>
              <a:ext uri="{FF2B5EF4-FFF2-40B4-BE49-F238E27FC236}">
                <a16:creationId xmlns:a16="http://schemas.microsoft.com/office/drawing/2014/main" id="{DABCFAC5-1E77-B465-1165-6D71D8868251}"/>
              </a:ext>
            </a:extLst>
          </p:cNvPr>
          <p:cNvSpPr txBox="1"/>
          <p:nvPr/>
        </p:nvSpPr>
        <p:spPr>
          <a:xfrm>
            <a:off x="21770" y="4800288"/>
            <a:ext cx="1368877" cy="523220"/>
          </a:xfrm>
          <a:prstGeom prst="rect">
            <a:avLst/>
          </a:prstGeom>
          <a:noFill/>
        </p:spPr>
        <p:txBody>
          <a:bodyPr wrap="square" rtlCol="0">
            <a:spAutoFit/>
          </a:bodyPr>
          <a:lstStyle/>
          <a:p>
            <a:pPr algn="ctr"/>
            <a:r>
              <a:rPr lang="en-IN" sz="1400" b="1" dirty="0">
                <a:solidFill>
                  <a:srgbClr val="002060"/>
                </a:solidFill>
              </a:rPr>
              <a:t>Multimodal Model</a:t>
            </a:r>
          </a:p>
        </p:txBody>
      </p:sp>
      <p:sp>
        <p:nvSpPr>
          <p:cNvPr id="22" name="Left Brace 21">
            <a:extLst>
              <a:ext uri="{FF2B5EF4-FFF2-40B4-BE49-F238E27FC236}">
                <a16:creationId xmlns:a16="http://schemas.microsoft.com/office/drawing/2014/main" id="{328B8D39-7D01-F55D-4DAC-E4D8AD365A1B}"/>
              </a:ext>
            </a:extLst>
          </p:cNvPr>
          <p:cNvSpPr/>
          <p:nvPr/>
        </p:nvSpPr>
        <p:spPr>
          <a:xfrm>
            <a:off x="1227361" y="5275286"/>
            <a:ext cx="250373" cy="523220"/>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IN">
              <a:ln w="0"/>
              <a:effectLst>
                <a:outerShdw blurRad="38100" dist="19050" dir="2700000" algn="tl" rotWithShape="0">
                  <a:schemeClr val="dk1">
                    <a:alpha val="40000"/>
                  </a:schemeClr>
                </a:outerShdw>
              </a:effectLst>
            </a:endParaRPr>
          </a:p>
        </p:txBody>
      </p:sp>
      <p:sp>
        <p:nvSpPr>
          <p:cNvPr id="23" name="TextBox 22">
            <a:extLst>
              <a:ext uri="{FF2B5EF4-FFF2-40B4-BE49-F238E27FC236}">
                <a16:creationId xmlns:a16="http://schemas.microsoft.com/office/drawing/2014/main" id="{B7306F3B-0005-F3B7-75D5-09E2C17E055D}"/>
              </a:ext>
            </a:extLst>
          </p:cNvPr>
          <p:cNvSpPr txBox="1"/>
          <p:nvPr/>
        </p:nvSpPr>
        <p:spPr>
          <a:xfrm>
            <a:off x="-2043" y="5352096"/>
            <a:ext cx="1368877" cy="523220"/>
          </a:xfrm>
          <a:prstGeom prst="rect">
            <a:avLst/>
          </a:prstGeom>
          <a:noFill/>
        </p:spPr>
        <p:txBody>
          <a:bodyPr wrap="square" rtlCol="0">
            <a:spAutoFit/>
          </a:bodyPr>
          <a:lstStyle/>
          <a:p>
            <a:pPr algn="ctr"/>
            <a:r>
              <a:rPr lang="en-IN" sz="1400" b="1" dirty="0">
                <a:solidFill>
                  <a:srgbClr val="7030A0"/>
                </a:solidFill>
              </a:rPr>
              <a:t>Cross-lingual Model</a:t>
            </a:r>
          </a:p>
        </p:txBody>
      </p:sp>
      <p:pic>
        <p:nvPicPr>
          <p:cNvPr id="5" name="Recorded Sound">
            <a:hlinkClick r:id="" action="ppaction://media"/>
            <a:extLst>
              <a:ext uri="{FF2B5EF4-FFF2-40B4-BE49-F238E27FC236}">
                <a16:creationId xmlns:a16="http://schemas.microsoft.com/office/drawing/2014/main" id="{72EC50EE-6CF7-BCCB-CDDB-D3565AF2C4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94686" y="165591"/>
            <a:ext cx="406400" cy="406400"/>
          </a:xfrm>
          <a:prstGeom prst="rect">
            <a:avLst/>
          </a:prstGeom>
        </p:spPr>
      </p:pic>
    </p:spTree>
    <p:extLst>
      <p:ext uri="{BB962C8B-B14F-4D97-AF65-F5344CB8AC3E}">
        <p14:creationId xmlns:p14="http://schemas.microsoft.com/office/powerpoint/2010/main" val="3762248317"/>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48BDAC9-D361-364B-B496-8A50E94C2766}"/>
              </a:ext>
            </a:extLst>
          </p:cNvPr>
          <p:cNvSpPr>
            <a:spLocks noGrp="1"/>
          </p:cNvSpPr>
          <p:nvPr>
            <p:ph type="title"/>
          </p:nvPr>
        </p:nvSpPr>
        <p:spPr>
          <a:xfrm>
            <a:off x="1371597" y="348865"/>
            <a:ext cx="10044023" cy="877729"/>
          </a:xfrm>
        </p:spPr>
        <p:txBody>
          <a:bodyPr vert="horz" lIns="91440" tIns="45720" rIns="91440" bIns="45720" rtlCol="0" anchor="ctr">
            <a:normAutofit/>
          </a:bodyPr>
          <a:lstStyle/>
          <a:p>
            <a:r>
              <a:rPr lang="en-US" sz="4000" kern="1200">
                <a:solidFill>
                  <a:srgbClr val="FFFFFF"/>
                </a:solidFill>
                <a:latin typeface="+mj-lt"/>
                <a:ea typeface="+mj-ea"/>
                <a:cs typeface="+mj-cs"/>
              </a:rPr>
              <a:t>Literature Review</a:t>
            </a:r>
          </a:p>
        </p:txBody>
      </p:sp>
      <p:graphicFrame>
        <p:nvGraphicFramePr>
          <p:cNvPr id="33" name="Content Placeholder 4">
            <a:extLst>
              <a:ext uri="{FF2B5EF4-FFF2-40B4-BE49-F238E27FC236}">
                <a16:creationId xmlns:a16="http://schemas.microsoft.com/office/drawing/2014/main" id="{66F019F2-1615-AA83-932B-F24DFA7E151E}"/>
              </a:ext>
            </a:extLst>
          </p:cNvPr>
          <p:cNvGraphicFramePr>
            <a:graphicFrameLocks noGrp="1"/>
          </p:cNvGraphicFramePr>
          <p:nvPr>
            <p:ph idx="1"/>
            <p:extLst>
              <p:ext uri="{D42A27DB-BD31-4B8C-83A1-F6EECF244321}">
                <p14:modId xmlns:p14="http://schemas.microsoft.com/office/powerpoint/2010/main" val="246285643"/>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id="{F18D2D50-4A9D-B9FF-C011-AF6EACE2D1F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878457" y="5898984"/>
            <a:ext cx="406400" cy="406400"/>
          </a:xfrm>
          <a:prstGeom prst="rect">
            <a:avLst/>
          </a:prstGeom>
        </p:spPr>
      </p:pic>
    </p:spTree>
    <p:extLst>
      <p:ext uri="{BB962C8B-B14F-4D97-AF65-F5344CB8AC3E}">
        <p14:creationId xmlns:p14="http://schemas.microsoft.com/office/powerpoint/2010/main" val="36653698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37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E8B935-A768-E938-3428-EA08BBBE905D}"/>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Challenges &amp; Limitations</a:t>
            </a:r>
          </a:p>
        </p:txBody>
      </p:sp>
      <p:graphicFrame>
        <p:nvGraphicFramePr>
          <p:cNvPr id="9" name="Table 8">
            <a:extLst>
              <a:ext uri="{FF2B5EF4-FFF2-40B4-BE49-F238E27FC236}">
                <a16:creationId xmlns:a16="http://schemas.microsoft.com/office/drawing/2014/main" id="{5E04A2E4-D70E-AE56-D272-8991ADE8CEF6}"/>
              </a:ext>
            </a:extLst>
          </p:cNvPr>
          <p:cNvGraphicFramePr>
            <a:graphicFrameLocks noGrp="1"/>
          </p:cNvGraphicFramePr>
          <p:nvPr>
            <p:extLst>
              <p:ext uri="{D42A27DB-BD31-4B8C-83A1-F6EECF244321}">
                <p14:modId xmlns:p14="http://schemas.microsoft.com/office/powerpoint/2010/main" val="1085579905"/>
              </p:ext>
            </p:extLst>
          </p:nvPr>
        </p:nvGraphicFramePr>
        <p:xfrm>
          <a:off x="432225" y="2041332"/>
          <a:ext cx="11327550" cy="4302088"/>
        </p:xfrm>
        <a:graphic>
          <a:graphicData uri="http://schemas.openxmlformats.org/drawingml/2006/table">
            <a:tbl>
              <a:tblPr firstRow="1" bandRow="1">
                <a:noFill/>
                <a:tableStyleId>{5C22544A-7EE6-4342-B048-85BDC9FD1C3A}</a:tableStyleId>
              </a:tblPr>
              <a:tblGrid>
                <a:gridCol w="7953919">
                  <a:extLst>
                    <a:ext uri="{9D8B030D-6E8A-4147-A177-3AD203B41FA5}">
                      <a16:colId xmlns:a16="http://schemas.microsoft.com/office/drawing/2014/main" val="1826229562"/>
                    </a:ext>
                  </a:extLst>
                </a:gridCol>
                <a:gridCol w="3373631">
                  <a:extLst>
                    <a:ext uri="{9D8B030D-6E8A-4147-A177-3AD203B41FA5}">
                      <a16:colId xmlns:a16="http://schemas.microsoft.com/office/drawing/2014/main" val="1909811061"/>
                    </a:ext>
                  </a:extLst>
                </a:gridCol>
              </a:tblGrid>
              <a:tr h="481168">
                <a:tc>
                  <a:txBody>
                    <a:bodyPr/>
                    <a:lstStyle/>
                    <a:p>
                      <a:pPr algn="ctr"/>
                      <a:r>
                        <a:rPr lang="en-IN" sz="1700" b="0" cap="none" spc="60">
                          <a:solidFill>
                            <a:schemeClr val="bg1"/>
                          </a:solidFill>
                        </a:rPr>
                        <a:t>Challenge</a:t>
                      </a:r>
                    </a:p>
                  </a:txBody>
                  <a:tcPr marL="112628" marR="75079" marT="97016" marB="86637" anchor="ctr">
                    <a:lnL w="12700" cmpd="sng">
                      <a:noFill/>
                    </a:lnL>
                    <a:lnR w="12700" cmpd="sng">
                      <a:noFill/>
                    </a:lnR>
                    <a:lnT w="19050" cap="flat" cmpd="sng" algn="ctr">
                      <a:noFill/>
                      <a:prstDash val="solid"/>
                    </a:lnT>
                    <a:lnB w="38100" cmpd="sng">
                      <a:noFill/>
                    </a:lnB>
                    <a:solidFill>
                      <a:schemeClr val="accent1"/>
                    </a:solidFill>
                  </a:tcPr>
                </a:tc>
                <a:tc>
                  <a:txBody>
                    <a:bodyPr/>
                    <a:lstStyle/>
                    <a:p>
                      <a:pPr algn="ctr"/>
                      <a:r>
                        <a:rPr lang="en-IN" sz="1700" b="0" cap="none" spc="60">
                          <a:solidFill>
                            <a:schemeClr val="bg1"/>
                          </a:solidFill>
                        </a:rPr>
                        <a:t>Key References</a:t>
                      </a:r>
                    </a:p>
                  </a:txBody>
                  <a:tcPr marL="112628" marR="75079" marT="97016" marB="86637"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3283946847"/>
                  </a:ext>
                </a:extLst>
              </a:tr>
              <a:tr h="901570">
                <a:tc>
                  <a:txBody>
                    <a:bodyPr/>
                    <a:lstStyle/>
                    <a:p>
                      <a:r>
                        <a:rPr lang="en-IN" sz="1500" cap="none" spc="0">
                          <a:solidFill>
                            <a:schemeClr val="tx1"/>
                          </a:solidFill>
                        </a:rPr>
                        <a:t>Content Retention - </a:t>
                      </a:r>
                      <a:r>
                        <a:rPr lang="en-US" sz="1500" cap="none" spc="0">
                          <a:solidFill>
                            <a:schemeClr val="tx1"/>
                          </a:solidFill>
                        </a:rPr>
                        <a:t>Hard to maintain long-term context in multi-turn conversations.</a:t>
                      </a:r>
                      <a:endParaRPr lang="en-IN" sz="1500" cap="none" spc="0">
                        <a:solidFill>
                          <a:schemeClr val="tx1"/>
                        </a:solidFill>
                      </a:endParaRPr>
                    </a:p>
                  </a:txBody>
                  <a:tcPr marL="112628" marR="75079" marT="97016" marB="86637">
                    <a:lnL w="12700" cmpd="sng">
                      <a:noFill/>
                      <a:prstDash val="solid"/>
                    </a:lnL>
                    <a:lnR w="12700" cmpd="sng">
                      <a:noFill/>
                      <a:prstDash val="solid"/>
                    </a:lnR>
                    <a:lnT w="38100" cmpd="sng">
                      <a:noFill/>
                    </a:lnT>
                    <a:lnB w="12700" cap="flat" cmpd="sng" algn="ctr">
                      <a:noFill/>
                      <a:prstDash val="solid"/>
                    </a:lnB>
                    <a:noFill/>
                  </a:tcPr>
                </a:tc>
                <a:tc>
                  <a:txBody>
                    <a:bodyPr/>
                    <a:lstStyle/>
                    <a:p>
                      <a:pPr lvl="0"/>
                      <a:r>
                        <a:rPr lang="en-IN" sz="1500" kern="1200" cap="none" spc="0">
                          <a:solidFill>
                            <a:schemeClr val="tx1"/>
                          </a:solidFill>
                          <a:effectLst/>
                        </a:rPr>
                        <a:t>(Jiwei Li, Deep Reinforcement Learning for Dialogue Generation, 2019).</a:t>
                      </a:r>
                    </a:p>
                  </a:txBody>
                  <a:tcPr marL="112628" marR="75079" marT="97016" marB="86637">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1194539290"/>
                  </a:ext>
                </a:extLst>
              </a:tr>
              <a:tr h="675200">
                <a:tc>
                  <a:txBody>
                    <a:bodyPr/>
                    <a:lstStyle/>
                    <a:p>
                      <a:r>
                        <a:rPr lang="en-IN" sz="1500" cap="none" spc="0">
                          <a:solidFill>
                            <a:schemeClr val="tx1"/>
                          </a:solidFill>
                        </a:rPr>
                        <a:t>Processing Costs - </a:t>
                      </a:r>
                      <a:r>
                        <a:rPr lang="en-US" sz="1500" cap="none" spc="0">
                          <a:solidFill>
                            <a:schemeClr val="tx1"/>
                          </a:solidFill>
                        </a:rPr>
                        <a:t>Large models need heavy computation, limiting real-time use.</a:t>
                      </a:r>
                      <a:endParaRPr lang="en-IN" sz="1500" cap="none" spc="0">
                        <a:solidFill>
                          <a:schemeClr val="tx1"/>
                        </a:solidFill>
                      </a:endParaRPr>
                    </a:p>
                  </a:txBody>
                  <a:tcPr marL="112628" marR="75079" marT="97016" marB="86637">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IN" sz="1500" kern="1200" cap="none" spc="0">
                          <a:solidFill>
                            <a:schemeClr val="tx1"/>
                          </a:solidFill>
                          <a:effectLst/>
                        </a:rPr>
                        <a:t>(Tom B. Brown, 2020); (Colin Raffel, 2020)</a:t>
                      </a:r>
                      <a:endParaRPr lang="en-IN" sz="1500" cap="none" spc="0">
                        <a:solidFill>
                          <a:schemeClr val="tx1"/>
                        </a:solidFill>
                      </a:endParaRPr>
                    </a:p>
                  </a:txBody>
                  <a:tcPr marL="112628" marR="75079" marT="97016" marB="86637">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222286776"/>
                  </a:ext>
                </a:extLst>
              </a:tr>
              <a:tr h="448830">
                <a:tc>
                  <a:txBody>
                    <a:bodyPr/>
                    <a:lstStyle/>
                    <a:p>
                      <a:r>
                        <a:rPr lang="en-IN" sz="1500" cap="none" spc="0">
                          <a:solidFill>
                            <a:schemeClr val="tx1"/>
                          </a:solidFill>
                        </a:rPr>
                        <a:t>Data Requirements - </a:t>
                      </a:r>
                      <a:r>
                        <a:rPr lang="en-US" sz="1500" cap="none" spc="0">
                          <a:solidFill>
                            <a:schemeClr val="tx1"/>
                          </a:solidFill>
                        </a:rPr>
                        <a:t>Requires large datasets, limiting low-resource language support.</a:t>
                      </a:r>
                      <a:endParaRPr lang="en-IN" sz="1500" cap="none" spc="0">
                        <a:solidFill>
                          <a:schemeClr val="tx1"/>
                        </a:solidFill>
                      </a:endParaRPr>
                    </a:p>
                  </a:txBody>
                  <a:tcPr marL="112628" marR="75079" marT="97016" marB="86637">
                    <a:lnL w="12700" cmpd="sng">
                      <a:noFill/>
                      <a:prstDash val="solid"/>
                    </a:lnL>
                    <a:lnR w="12700" cmpd="sng">
                      <a:noFill/>
                      <a:prstDash val="solid"/>
                    </a:lnR>
                    <a:lnT w="12700" cmpd="sng">
                      <a:noFill/>
                      <a:prstDash val="solid"/>
                    </a:lnT>
                    <a:lnB w="12700" cap="flat" cmpd="sng" algn="ctr">
                      <a:noFill/>
                      <a:prstDash val="solid"/>
                    </a:lnB>
                    <a:noFill/>
                  </a:tcPr>
                </a:tc>
                <a:tc>
                  <a:txBody>
                    <a:bodyPr/>
                    <a:lstStyle/>
                    <a:p>
                      <a:r>
                        <a:rPr lang="en-IN" sz="1500" kern="1200" cap="none" spc="0">
                          <a:solidFill>
                            <a:schemeClr val="tx1"/>
                          </a:solidFill>
                          <a:effectLst/>
                        </a:rPr>
                        <a:t>(Alexis </a:t>
                      </a:r>
                      <a:r>
                        <a:rPr lang="en-IN" sz="1500" kern="1200" cap="none" spc="0" err="1">
                          <a:solidFill>
                            <a:schemeClr val="tx1"/>
                          </a:solidFill>
                          <a:effectLst/>
                        </a:rPr>
                        <a:t>Conneau</a:t>
                      </a:r>
                      <a:r>
                        <a:rPr lang="en-IN" sz="1500" kern="1200" cap="none" spc="0">
                          <a:solidFill>
                            <a:schemeClr val="tx1"/>
                          </a:solidFill>
                          <a:effectLst/>
                        </a:rPr>
                        <a:t>, 2020)</a:t>
                      </a:r>
                      <a:endParaRPr lang="en-IN" sz="1500" cap="none" spc="0">
                        <a:solidFill>
                          <a:schemeClr val="tx1"/>
                        </a:solidFill>
                      </a:endParaRPr>
                    </a:p>
                  </a:txBody>
                  <a:tcPr marL="112628" marR="75079" marT="97016" marB="86637">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21039252"/>
                  </a:ext>
                </a:extLst>
              </a:tr>
              <a:tr h="448830">
                <a:tc>
                  <a:txBody>
                    <a:bodyPr/>
                    <a:lstStyle/>
                    <a:p>
                      <a:r>
                        <a:rPr lang="en-IN" sz="1500" cap="none" spc="0">
                          <a:solidFill>
                            <a:schemeClr val="tx1"/>
                          </a:solidFill>
                        </a:rPr>
                        <a:t>Fairness &amp; Bias - </a:t>
                      </a:r>
                      <a:r>
                        <a:rPr lang="en-US" sz="1500" cap="none" spc="0">
                          <a:solidFill>
                            <a:schemeClr val="tx1"/>
                          </a:solidFill>
                        </a:rPr>
                        <a:t>Models often reflect and amplify training data biases.</a:t>
                      </a:r>
                      <a:endParaRPr lang="en-IN" sz="1500" cap="none" spc="0">
                        <a:solidFill>
                          <a:schemeClr val="tx1"/>
                        </a:solidFill>
                      </a:endParaRPr>
                    </a:p>
                  </a:txBody>
                  <a:tcPr marL="112628" marR="75079" marT="97016" marB="86637">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IN" sz="1500" kern="1200" cap="none" spc="0">
                          <a:solidFill>
                            <a:schemeClr val="tx1"/>
                          </a:solidFill>
                          <a:effectLst/>
                        </a:rPr>
                        <a:t>(Emily M. Bender, 2021)</a:t>
                      </a:r>
                      <a:endParaRPr lang="en-IN" sz="1500" cap="none" spc="0">
                        <a:solidFill>
                          <a:schemeClr val="tx1"/>
                        </a:solidFill>
                      </a:endParaRPr>
                    </a:p>
                  </a:txBody>
                  <a:tcPr marL="112628" marR="75079" marT="97016" marB="86637">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06218469"/>
                  </a:ext>
                </a:extLst>
              </a:tr>
              <a:tr h="448830">
                <a:tc>
                  <a:txBody>
                    <a:bodyPr/>
                    <a:lstStyle/>
                    <a:p>
                      <a:r>
                        <a:rPr lang="en-IN" sz="1500" cap="none" spc="0">
                          <a:solidFill>
                            <a:schemeClr val="tx1"/>
                          </a:solidFill>
                        </a:rPr>
                        <a:t>Explainability - </a:t>
                      </a:r>
                      <a:r>
                        <a:rPr lang="en-US" sz="1500" cap="none" spc="0">
                          <a:solidFill>
                            <a:schemeClr val="tx1"/>
                          </a:solidFill>
                        </a:rPr>
                        <a:t>Deep models are hard to interpret, especially in sensitive tasks.</a:t>
                      </a:r>
                      <a:endParaRPr lang="en-IN" sz="1500" cap="none" spc="0">
                        <a:solidFill>
                          <a:schemeClr val="tx1"/>
                        </a:solidFill>
                      </a:endParaRPr>
                    </a:p>
                  </a:txBody>
                  <a:tcPr marL="112628" marR="75079" marT="97016" marB="86637">
                    <a:lnL w="12700" cmpd="sng">
                      <a:noFill/>
                      <a:prstDash val="solid"/>
                    </a:lnL>
                    <a:lnR w="12700" cmpd="sng">
                      <a:noFill/>
                      <a:prstDash val="solid"/>
                    </a:lnR>
                    <a:lnT w="12700" cmpd="sng">
                      <a:noFill/>
                      <a:prstDash val="solid"/>
                    </a:lnT>
                    <a:lnB w="12700" cap="flat" cmpd="sng" algn="ctr">
                      <a:noFill/>
                      <a:prstDash val="solid"/>
                    </a:lnB>
                    <a:noFill/>
                  </a:tcPr>
                </a:tc>
                <a:tc>
                  <a:txBody>
                    <a:bodyPr/>
                    <a:lstStyle/>
                    <a:p>
                      <a:r>
                        <a:rPr lang="en-IN" sz="1500" kern="1200" cap="none" spc="0">
                          <a:solidFill>
                            <a:schemeClr val="tx1"/>
                          </a:solidFill>
                          <a:effectLst/>
                        </a:rPr>
                        <a:t>(Marco Tulio Ribeiro, 2019)</a:t>
                      </a:r>
                      <a:endParaRPr lang="en-IN" sz="1500" cap="none" spc="0">
                        <a:solidFill>
                          <a:schemeClr val="tx1"/>
                        </a:solidFill>
                      </a:endParaRPr>
                    </a:p>
                  </a:txBody>
                  <a:tcPr marL="112628" marR="75079" marT="97016" marB="86637">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143344499"/>
                  </a:ext>
                </a:extLst>
              </a:tr>
              <a:tr h="448830">
                <a:tc>
                  <a:txBody>
                    <a:bodyPr/>
                    <a:lstStyle/>
                    <a:p>
                      <a:r>
                        <a:rPr lang="en-IN" sz="1500" cap="none" spc="0">
                          <a:solidFill>
                            <a:schemeClr val="tx1"/>
                          </a:solidFill>
                        </a:rPr>
                        <a:t>Multi-lingual Performance - </a:t>
                      </a:r>
                      <a:r>
                        <a:rPr lang="en-US" sz="1500" cap="none" spc="0">
                          <a:solidFill>
                            <a:schemeClr val="tx1"/>
                          </a:solidFill>
                        </a:rPr>
                        <a:t>Struggles with low-resource languages and cultural nuance.</a:t>
                      </a:r>
                      <a:endParaRPr lang="en-IN" sz="1500" cap="none" spc="0">
                        <a:solidFill>
                          <a:schemeClr val="tx1"/>
                        </a:solidFill>
                      </a:endParaRPr>
                    </a:p>
                  </a:txBody>
                  <a:tcPr marL="112628" marR="75079" marT="97016" marB="86637">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IN" sz="1500" kern="1200" cap="none" spc="0">
                          <a:solidFill>
                            <a:schemeClr val="tx1"/>
                          </a:solidFill>
                          <a:effectLst/>
                        </a:rPr>
                        <a:t>(</a:t>
                      </a:r>
                      <a:r>
                        <a:rPr lang="en-IN" sz="1500" kern="1200" cap="none" spc="0" err="1">
                          <a:solidFill>
                            <a:schemeClr val="tx1"/>
                          </a:solidFill>
                          <a:effectLst/>
                        </a:rPr>
                        <a:t>Shijie</a:t>
                      </a:r>
                      <a:r>
                        <a:rPr lang="en-IN" sz="1500" kern="1200" cap="none" spc="0">
                          <a:solidFill>
                            <a:schemeClr val="tx1"/>
                          </a:solidFill>
                          <a:effectLst/>
                        </a:rPr>
                        <a:t> Wu, 2020)</a:t>
                      </a:r>
                      <a:endParaRPr lang="en-IN" sz="1500" cap="none" spc="0">
                        <a:solidFill>
                          <a:schemeClr val="tx1"/>
                        </a:solidFill>
                      </a:endParaRPr>
                    </a:p>
                  </a:txBody>
                  <a:tcPr marL="112628" marR="75079" marT="97016" marB="86637">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500676913"/>
                  </a:ext>
                </a:extLst>
              </a:tr>
              <a:tr h="448830">
                <a:tc>
                  <a:txBody>
                    <a:bodyPr/>
                    <a:lstStyle/>
                    <a:p>
                      <a:r>
                        <a:rPr lang="en-IN" sz="1500" cap="none" spc="0" dirty="0">
                          <a:solidFill>
                            <a:schemeClr val="tx1"/>
                          </a:solidFill>
                        </a:rPr>
                        <a:t>Real-Time Response - </a:t>
                      </a:r>
                      <a:r>
                        <a:rPr lang="en-US" sz="1500" cap="none" spc="0" dirty="0">
                          <a:solidFill>
                            <a:schemeClr val="tx1"/>
                          </a:solidFill>
                        </a:rPr>
                        <a:t>High latency slows down real-time applications.</a:t>
                      </a:r>
                      <a:endParaRPr lang="en-IN" sz="1500" cap="none" spc="0" dirty="0">
                        <a:solidFill>
                          <a:schemeClr val="tx1"/>
                        </a:solidFill>
                      </a:endParaRPr>
                    </a:p>
                  </a:txBody>
                  <a:tcPr marL="112628" marR="75079" marT="97016" marB="86637">
                    <a:lnL w="12700" cmpd="sng">
                      <a:noFill/>
                      <a:prstDash val="solid"/>
                    </a:lnL>
                    <a:lnR w="12700" cmpd="sng">
                      <a:noFill/>
                      <a:prstDash val="solid"/>
                    </a:lnR>
                    <a:lnT w="12700" cmpd="sng">
                      <a:noFill/>
                      <a:prstDash val="solid"/>
                    </a:lnT>
                    <a:lnB w="12700" cmpd="sng">
                      <a:noFill/>
                      <a:prstDash val="solid"/>
                    </a:lnB>
                    <a:noFill/>
                  </a:tcPr>
                </a:tc>
                <a:tc>
                  <a:txBody>
                    <a:bodyPr/>
                    <a:lstStyle/>
                    <a:p>
                      <a:r>
                        <a:rPr lang="en-IN" sz="1500" kern="1200" cap="none" spc="0" dirty="0">
                          <a:solidFill>
                            <a:schemeClr val="tx1"/>
                          </a:solidFill>
                          <a:effectLst/>
                        </a:rPr>
                        <a:t>(Victor Sanh, 2019</a:t>
                      </a:r>
                      <a:endParaRPr lang="en-IN" sz="1500" cap="none" spc="0" dirty="0">
                        <a:solidFill>
                          <a:schemeClr val="tx1"/>
                        </a:solidFill>
                      </a:endParaRPr>
                    </a:p>
                  </a:txBody>
                  <a:tcPr marL="112628" marR="75079" marT="97016" marB="86637">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4157385728"/>
                  </a:ext>
                </a:extLst>
              </a:tr>
            </a:tbl>
          </a:graphicData>
        </a:graphic>
      </p:graphicFrame>
      <p:pic>
        <p:nvPicPr>
          <p:cNvPr id="3" name="Recorded Sound">
            <a:hlinkClick r:id="" action="ppaction://media"/>
            <a:extLst>
              <a:ext uri="{FF2B5EF4-FFF2-40B4-BE49-F238E27FC236}">
                <a16:creationId xmlns:a16="http://schemas.microsoft.com/office/drawing/2014/main" id="{878B3FEF-334B-A0ED-F099-F76E2B6F76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94143" y="6140220"/>
            <a:ext cx="406400" cy="406400"/>
          </a:xfrm>
          <a:prstGeom prst="rect">
            <a:avLst/>
          </a:prstGeom>
        </p:spPr>
      </p:pic>
    </p:spTree>
    <p:extLst>
      <p:ext uri="{BB962C8B-B14F-4D97-AF65-F5344CB8AC3E}">
        <p14:creationId xmlns:p14="http://schemas.microsoft.com/office/powerpoint/2010/main" val="105449853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78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11EC0C-F6EC-706A-B5DB-2401FA6B909B}"/>
              </a:ext>
            </a:extLst>
          </p:cNvPr>
          <p:cNvSpPr>
            <a:spLocks noGrp="1"/>
          </p:cNvSpPr>
          <p:nvPr>
            <p:ph type="title"/>
          </p:nvPr>
        </p:nvSpPr>
        <p:spPr>
          <a:xfrm>
            <a:off x="1371597" y="348865"/>
            <a:ext cx="10044023" cy="877729"/>
          </a:xfrm>
        </p:spPr>
        <p:txBody>
          <a:bodyPr vert="horz" lIns="91440" tIns="45720" rIns="91440" bIns="45720" rtlCol="0" anchor="ctr">
            <a:normAutofit/>
          </a:bodyPr>
          <a:lstStyle/>
          <a:p>
            <a:r>
              <a:rPr lang="en-US" sz="3100" kern="1200" dirty="0">
                <a:solidFill>
                  <a:srgbClr val="FFFFFF"/>
                </a:solidFill>
                <a:latin typeface="+mj-lt"/>
                <a:ea typeface="+mj-ea"/>
                <a:cs typeface="+mj-cs"/>
              </a:rPr>
              <a:t>Chatbots and Virtual Assistants for Google Assistant</a:t>
            </a:r>
          </a:p>
        </p:txBody>
      </p:sp>
      <p:sp>
        <p:nvSpPr>
          <p:cNvPr id="176" name="Content Placeholder 175">
            <a:extLst>
              <a:ext uri="{FF2B5EF4-FFF2-40B4-BE49-F238E27FC236}">
                <a16:creationId xmlns:a16="http://schemas.microsoft.com/office/drawing/2014/main" id="{3C2BE22F-9561-A525-3919-91E6652035EB}"/>
              </a:ext>
            </a:extLst>
          </p:cNvPr>
          <p:cNvSpPr>
            <a:spLocks noGrp="1"/>
          </p:cNvSpPr>
          <p:nvPr>
            <p:ph sz="half" idx="1"/>
          </p:nvPr>
        </p:nvSpPr>
        <p:spPr>
          <a:xfrm>
            <a:off x="355600" y="1757927"/>
            <a:ext cx="6208485" cy="3342145"/>
          </a:xfrm>
        </p:spPr>
        <p:txBody>
          <a:bodyPr vert="horz" lIns="91440" tIns="45720" rIns="91440" bIns="45720" rtlCol="0" anchor="t">
            <a:normAutofit/>
          </a:bodyPr>
          <a:lstStyle/>
          <a:p>
            <a:pPr algn="just"/>
            <a:r>
              <a:rPr lang="en-US" sz="1600" b="0" dirty="0">
                <a:latin typeface="Arial"/>
                <a:cs typeface="Arial"/>
              </a:rPr>
              <a:t>Google Assistant uses a variety of deep learning algorithms to process and understand natural language, generate responses, and provide personalized assistance. While Google does not publicly disclose every specific algorithm or model used in Google Assistant, we can infer its core technologies based on the general principles of deep learning, Google’s AI research, and the architecture used in many of their services.</a:t>
            </a:r>
            <a:endParaRPr lang="en-US" sz="2800" dirty="0"/>
          </a:p>
          <a:p>
            <a:pPr algn="just"/>
            <a:r>
              <a:rPr lang="en-US" sz="1600" b="0" dirty="0">
                <a:latin typeface="Arial"/>
                <a:cs typeface="Arial"/>
              </a:rPr>
              <a:t>This process also includes personalization, Multimodal Input, Translation.</a:t>
            </a:r>
            <a:endParaRPr lang="en-US" sz="2800" dirty="0">
              <a:latin typeface="Arial"/>
              <a:cs typeface="Arial"/>
            </a:endParaRPr>
          </a:p>
          <a:p>
            <a:endParaRPr lang="en-US" dirty="0"/>
          </a:p>
        </p:txBody>
      </p:sp>
      <p:pic>
        <p:nvPicPr>
          <p:cNvPr id="177" name="Picture 176" descr="A screenshot of a phone&#10;&#10;AI-generated content may be incorrect.">
            <a:extLst>
              <a:ext uri="{FF2B5EF4-FFF2-40B4-BE49-F238E27FC236}">
                <a16:creationId xmlns:a16="http://schemas.microsoft.com/office/drawing/2014/main" id="{C093B7E0-FFAE-242F-2F0C-C0A389CD7EB5}"/>
              </a:ext>
            </a:extLst>
          </p:cNvPr>
          <p:cNvPicPr>
            <a:picLocks noChangeAspect="1"/>
          </p:cNvPicPr>
          <p:nvPr/>
        </p:nvPicPr>
        <p:blipFill>
          <a:blip r:embed="rId4"/>
          <a:stretch>
            <a:fillRect/>
          </a:stretch>
        </p:blipFill>
        <p:spPr>
          <a:xfrm>
            <a:off x="7290336" y="2212171"/>
            <a:ext cx="4664345" cy="3342145"/>
          </a:xfrm>
          <a:prstGeom prst="rect">
            <a:avLst/>
          </a:prstGeom>
        </p:spPr>
      </p:pic>
      <p:graphicFrame>
        <p:nvGraphicFramePr>
          <p:cNvPr id="3" name="Table 2">
            <a:extLst>
              <a:ext uri="{FF2B5EF4-FFF2-40B4-BE49-F238E27FC236}">
                <a16:creationId xmlns:a16="http://schemas.microsoft.com/office/drawing/2014/main" id="{1E9F8744-8697-9A85-2625-13EEBAD3F9D5}"/>
              </a:ext>
            </a:extLst>
          </p:cNvPr>
          <p:cNvGraphicFramePr>
            <a:graphicFrameLocks noGrp="1"/>
          </p:cNvGraphicFramePr>
          <p:nvPr>
            <p:extLst>
              <p:ext uri="{D42A27DB-BD31-4B8C-83A1-F6EECF244321}">
                <p14:modId xmlns:p14="http://schemas.microsoft.com/office/powerpoint/2010/main" val="966800932"/>
              </p:ext>
            </p:extLst>
          </p:nvPr>
        </p:nvGraphicFramePr>
        <p:xfrm>
          <a:off x="363126" y="4065216"/>
          <a:ext cx="7213331" cy="2225040"/>
        </p:xfrm>
        <a:graphic>
          <a:graphicData uri="http://schemas.openxmlformats.org/drawingml/2006/table">
            <a:tbl>
              <a:tblPr firstRow="1" bandRow="1">
                <a:tableStyleId>{5C22544A-7EE6-4342-B048-85BDC9FD1C3A}</a:tableStyleId>
              </a:tblPr>
              <a:tblGrid>
                <a:gridCol w="3017510">
                  <a:extLst>
                    <a:ext uri="{9D8B030D-6E8A-4147-A177-3AD203B41FA5}">
                      <a16:colId xmlns:a16="http://schemas.microsoft.com/office/drawing/2014/main" val="2888371877"/>
                    </a:ext>
                  </a:extLst>
                </a:gridCol>
                <a:gridCol w="4195821">
                  <a:extLst>
                    <a:ext uri="{9D8B030D-6E8A-4147-A177-3AD203B41FA5}">
                      <a16:colId xmlns:a16="http://schemas.microsoft.com/office/drawing/2014/main" val="1204894396"/>
                    </a:ext>
                  </a:extLst>
                </a:gridCol>
              </a:tblGrid>
              <a:tr h="370840">
                <a:tc>
                  <a:txBody>
                    <a:bodyPr/>
                    <a:lstStyle/>
                    <a:p>
                      <a:r>
                        <a:rPr lang="en-IN" dirty="0"/>
                        <a:t>Logical Flow</a:t>
                      </a:r>
                    </a:p>
                  </a:txBody>
                  <a:tcPr/>
                </a:tc>
                <a:tc>
                  <a:txBody>
                    <a:bodyPr/>
                    <a:lstStyle/>
                    <a:p>
                      <a:r>
                        <a:rPr lang="en-IN" dirty="0"/>
                        <a:t>Algorithms Used</a:t>
                      </a:r>
                    </a:p>
                  </a:txBody>
                  <a:tcPr/>
                </a:tc>
                <a:extLst>
                  <a:ext uri="{0D108BD9-81ED-4DB2-BD59-A6C34878D82A}">
                    <a16:rowId xmlns:a16="http://schemas.microsoft.com/office/drawing/2014/main" val="1342129496"/>
                  </a:ext>
                </a:extLst>
              </a:tr>
              <a:tr h="370840">
                <a:tc>
                  <a:txBody>
                    <a:bodyPr/>
                    <a:lstStyle/>
                    <a:p>
                      <a:r>
                        <a:rPr lang="en-IN" dirty="0"/>
                        <a:t>Speech Input</a:t>
                      </a:r>
                    </a:p>
                  </a:txBody>
                  <a:tcPr/>
                </a:tc>
                <a:tc>
                  <a:txBody>
                    <a:bodyPr/>
                    <a:lstStyle/>
                    <a:p>
                      <a:r>
                        <a:rPr lang="en-IN" dirty="0"/>
                        <a:t>ASR, RNN, LSTM</a:t>
                      </a:r>
                    </a:p>
                  </a:txBody>
                  <a:tcPr/>
                </a:tc>
                <a:extLst>
                  <a:ext uri="{0D108BD9-81ED-4DB2-BD59-A6C34878D82A}">
                    <a16:rowId xmlns:a16="http://schemas.microsoft.com/office/drawing/2014/main" val="1562846625"/>
                  </a:ext>
                </a:extLst>
              </a:tr>
              <a:tr h="370840">
                <a:tc>
                  <a:txBody>
                    <a:bodyPr/>
                    <a:lstStyle/>
                    <a:p>
                      <a:r>
                        <a:rPr lang="en-IN" dirty="0"/>
                        <a:t>Text Understanding</a:t>
                      </a:r>
                    </a:p>
                  </a:txBody>
                  <a:tcPr/>
                </a:tc>
                <a:tc>
                  <a:txBody>
                    <a:bodyPr/>
                    <a:lstStyle/>
                    <a:p>
                      <a:r>
                        <a:rPr lang="en-IN" dirty="0"/>
                        <a:t>BERT, LSTM, NER</a:t>
                      </a:r>
                    </a:p>
                  </a:txBody>
                  <a:tcPr/>
                </a:tc>
                <a:extLst>
                  <a:ext uri="{0D108BD9-81ED-4DB2-BD59-A6C34878D82A}">
                    <a16:rowId xmlns:a16="http://schemas.microsoft.com/office/drawing/2014/main" val="1732634920"/>
                  </a:ext>
                </a:extLst>
              </a:tr>
              <a:tr h="370840">
                <a:tc>
                  <a:txBody>
                    <a:bodyPr/>
                    <a:lstStyle/>
                    <a:p>
                      <a:r>
                        <a:rPr lang="en-IN" dirty="0"/>
                        <a:t>Contextual Understanding</a:t>
                      </a:r>
                    </a:p>
                  </a:txBody>
                  <a:tcPr/>
                </a:tc>
                <a:tc>
                  <a:txBody>
                    <a:bodyPr/>
                    <a:lstStyle/>
                    <a:p>
                      <a:r>
                        <a:rPr lang="en-IN" dirty="0"/>
                        <a:t>Memory Networks/ Transformer attention</a:t>
                      </a:r>
                    </a:p>
                  </a:txBody>
                  <a:tcPr/>
                </a:tc>
                <a:extLst>
                  <a:ext uri="{0D108BD9-81ED-4DB2-BD59-A6C34878D82A}">
                    <a16:rowId xmlns:a16="http://schemas.microsoft.com/office/drawing/2014/main" val="2974459197"/>
                  </a:ext>
                </a:extLst>
              </a:tr>
              <a:tr h="370840">
                <a:tc>
                  <a:txBody>
                    <a:bodyPr/>
                    <a:lstStyle/>
                    <a:p>
                      <a:r>
                        <a:rPr lang="en-IN" dirty="0"/>
                        <a:t>Text Generation</a:t>
                      </a:r>
                    </a:p>
                  </a:txBody>
                  <a:tcPr/>
                </a:tc>
                <a:tc>
                  <a:txBody>
                    <a:bodyPr/>
                    <a:lstStyle/>
                    <a:p>
                      <a:r>
                        <a:rPr lang="en-IN" dirty="0"/>
                        <a:t>GPT</a:t>
                      </a:r>
                    </a:p>
                  </a:txBody>
                  <a:tcPr/>
                </a:tc>
                <a:extLst>
                  <a:ext uri="{0D108BD9-81ED-4DB2-BD59-A6C34878D82A}">
                    <a16:rowId xmlns:a16="http://schemas.microsoft.com/office/drawing/2014/main" val="205114563"/>
                  </a:ext>
                </a:extLst>
              </a:tr>
              <a:tr h="370840">
                <a:tc>
                  <a:txBody>
                    <a:bodyPr/>
                    <a:lstStyle/>
                    <a:p>
                      <a:r>
                        <a:rPr lang="en-IN" dirty="0"/>
                        <a:t>Speech Output</a:t>
                      </a:r>
                    </a:p>
                  </a:txBody>
                  <a:tcPr/>
                </a:tc>
                <a:tc>
                  <a:txBody>
                    <a:bodyPr/>
                    <a:lstStyle/>
                    <a:p>
                      <a:r>
                        <a:rPr lang="en-IN" dirty="0"/>
                        <a:t>Wavenet, </a:t>
                      </a:r>
                      <a:r>
                        <a:rPr lang="en-IN" dirty="0" err="1"/>
                        <a:t>Tacotron</a:t>
                      </a:r>
                      <a:r>
                        <a:rPr lang="en-IN" dirty="0"/>
                        <a:t> 2</a:t>
                      </a:r>
                    </a:p>
                  </a:txBody>
                  <a:tcPr/>
                </a:tc>
                <a:extLst>
                  <a:ext uri="{0D108BD9-81ED-4DB2-BD59-A6C34878D82A}">
                    <a16:rowId xmlns:a16="http://schemas.microsoft.com/office/drawing/2014/main" val="1634176546"/>
                  </a:ext>
                </a:extLst>
              </a:tr>
            </a:tbl>
          </a:graphicData>
        </a:graphic>
      </p:graphicFrame>
      <p:pic>
        <p:nvPicPr>
          <p:cNvPr id="4" name="Recorded Sound">
            <a:hlinkClick r:id="" action="ppaction://media"/>
            <a:extLst>
              <a:ext uri="{FF2B5EF4-FFF2-40B4-BE49-F238E27FC236}">
                <a16:creationId xmlns:a16="http://schemas.microsoft.com/office/drawing/2014/main" id="{EE3F0C67-DEC5-A0B9-97D6-086242EE93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94785" y="5778198"/>
            <a:ext cx="823685" cy="823685"/>
          </a:xfrm>
          <a:prstGeom prst="rect">
            <a:avLst/>
          </a:prstGeom>
        </p:spPr>
      </p:pic>
    </p:spTree>
    <p:extLst>
      <p:ext uri="{BB962C8B-B14F-4D97-AF65-F5344CB8AC3E}">
        <p14:creationId xmlns:p14="http://schemas.microsoft.com/office/powerpoint/2010/main" val="31629963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2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CB1359-69CD-C934-8039-AA80C085CA22}"/>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Industry Applications</a:t>
            </a:r>
          </a:p>
        </p:txBody>
      </p:sp>
      <p:graphicFrame>
        <p:nvGraphicFramePr>
          <p:cNvPr id="7" name="Table 6">
            <a:extLst>
              <a:ext uri="{FF2B5EF4-FFF2-40B4-BE49-F238E27FC236}">
                <a16:creationId xmlns:a16="http://schemas.microsoft.com/office/drawing/2014/main" id="{19936886-6366-5ABE-1515-6EB3945B3A89}"/>
              </a:ext>
            </a:extLst>
          </p:cNvPr>
          <p:cNvGraphicFramePr>
            <a:graphicFrameLocks noGrp="1"/>
          </p:cNvGraphicFramePr>
          <p:nvPr>
            <p:extLst>
              <p:ext uri="{D42A27DB-BD31-4B8C-83A1-F6EECF244321}">
                <p14:modId xmlns:p14="http://schemas.microsoft.com/office/powerpoint/2010/main" val="2520521359"/>
              </p:ext>
            </p:extLst>
          </p:nvPr>
        </p:nvGraphicFramePr>
        <p:xfrm>
          <a:off x="747172" y="1966293"/>
          <a:ext cx="10697655" cy="4452166"/>
        </p:xfrm>
        <a:graphic>
          <a:graphicData uri="http://schemas.openxmlformats.org/drawingml/2006/table">
            <a:tbl>
              <a:tblPr firstRow="1" firstCol="1" bandRow="1">
                <a:solidFill>
                  <a:schemeClr val="bg1">
                    <a:lumMod val="95000"/>
                  </a:schemeClr>
                </a:solidFill>
                <a:tableStyleId>{5C22544A-7EE6-4342-B048-85BDC9FD1C3A}</a:tableStyleId>
              </a:tblPr>
              <a:tblGrid>
                <a:gridCol w="2954309">
                  <a:extLst>
                    <a:ext uri="{9D8B030D-6E8A-4147-A177-3AD203B41FA5}">
                      <a16:colId xmlns:a16="http://schemas.microsoft.com/office/drawing/2014/main" val="1294658100"/>
                    </a:ext>
                  </a:extLst>
                </a:gridCol>
                <a:gridCol w="4127454">
                  <a:extLst>
                    <a:ext uri="{9D8B030D-6E8A-4147-A177-3AD203B41FA5}">
                      <a16:colId xmlns:a16="http://schemas.microsoft.com/office/drawing/2014/main" val="2201818423"/>
                    </a:ext>
                  </a:extLst>
                </a:gridCol>
                <a:gridCol w="3615892">
                  <a:extLst>
                    <a:ext uri="{9D8B030D-6E8A-4147-A177-3AD203B41FA5}">
                      <a16:colId xmlns:a16="http://schemas.microsoft.com/office/drawing/2014/main" val="3528584732"/>
                    </a:ext>
                  </a:extLst>
                </a:gridCol>
              </a:tblGrid>
              <a:tr h="376612">
                <a:tc>
                  <a:txBody>
                    <a:bodyPr/>
                    <a:lstStyle/>
                    <a:p>
                      <a:pPr algn="ctr">
                        <a:lnSpc>
                          <a:spcPct val="107000"/>
                        </a:lnSpc>
                        <a:spcAft>
                          <a:spcPts val="800"/>
                        </a:spcAft>
                        <a:buNone/>
                      </a:pPr>
                      <a:r>
                        <a:rPr lang="en-IN" sz="1400" b="1" kern="0" cap="none" spc="0" dirty="0">
                          <a:solidFill>
                            <a:schemeClr val="tx1"/>
                          </a:solidFill>
                          <a:effectLst/>
                        </a:rPr>
                        <a:t>Sector</a:t>
                      </a:r>
                      <a:endParaRPr lang="en-IN" sz="1400" b="1" kern="100" cap="none" spc="0" dirty="0">
                        <a:solidFill>
                          <a:schemeClr val="tx1"/>
                        </a:solidFill>
                        <a:effectLst/>
                      </a:endParaRPr>
                    </a:p>
                  </a:txBody>
                  <a:tcPr marL="55549" marR="51805" marT="15871" marB="119034"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lnSpc>
                          <a:spcPct val="107000"/>
                        </a:lnSpc>
                        <a:spcAft>
                          <a:spcPts val="800"/>
                        </a:spcAft>
                        <a:buNone/>
                      </a:pPr>
                      <a:r>
                        <a:rPr lang="en-IN" sz="1400" b="1" kern="0" cap="none" spc="0" dirty="0">
                          <a:solidFill>
                            <a:schemeClr val="tx1"/>
                          </a:solidFill>
                          <a:effectLst/>
                        </a:rPr>
                        <a:t>Real-time Application</a:t>
                      </a:r>
                      <a:endParaRPr lang="en-IN" sz="1400" b="1" kern="100" cap="none" spc="0" dirty="0">
                        <a:solidFill>
                          <a:schemeClr val="tx1"/>
                        </a:solidFill>
                        <a:effectLst/>
                      </a:endParaRPr>
                    </a:p>
                  </a:txBody>
                  <a:tcPr marL="55549" marR="51805" marT="15871" marB="119034"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lgn="ctr">
                        <a:lnSpc>
                          <a:spcPct val="107000"/>
                        </a:lnSpc>
                        <a:spcAft>
                          <a:spcPts val="800"/>
                        </a:spcAft>
                        <a:buNone/>
                      </a:pPr>
                      <a:r>
                        <a:rPr lang="en-IN" sz="1400" b="1" kern="0" cap="none" spc="0" dirty="0">
                          <a:solidFill>
                            <a:schemeClr val="tx1"/>
                          </a:solidFill>
                          <a:effectLst/>
                        </a:rPr>
                        <a:t>Algorithm/Model Used</a:t>
                      </a:r>
                      <a:endParaRPr lang="en-IN" sz="1400" b="1" kern="100" cap="none" spc="0" dirty="0">
                        <a:solidFill>
                          <a:schemeClr val="tx1"/>
                        </a:solidFill>
                        <a:effectLst/>
                      </a:endParaRPr>
                    </a:p>
                  </a:txBody>
                  <a:tcPr marL="55549" marR="51805" marT="15871" marB="119034" anchor="b">
                    <a:lnL w="12700" cmpd="sng">
                      <a:noFill/>
                    </a:lnL>
                    <a:lnR w="12700" cmpd="sng">
                      <a:noFill/>
                    </a:lnR>
                    <a:lnT w="9525" cap="flat" cmpd="sng" algn="ctr">
                      <a:noFill/>
                      <a:prstDash val="solid"/>
                    </a:lnT>
                    <a:lnB w="38100" cmpd="sng">
                      <a:noFill/>
                    </a:lnB>
                    <a:solidFill>
                      <a:schemeClr val="bg1">
                        <a:lumMod val="95000"/>
                      </a:schemeClr>
                    </a:solidFill>
                  </a:tcPr>
                </a:tc>
                <a:extLst>
                  <a:ext uri="{0D108BD9-81ED-4DB2-BD59-A6C34878D82A}">
                    <a16:rowId xmlns:a16="http://schemas.microsoft.com/office/drawing/2014/main" val="3207939263"/>
                  </a:ext>
                </a:extLst>
              </a:tr>
              <a:tr h="582222">
                <a:tc>
                  <a:txBody>
                    <a:bodyPr/>
                    <a:lstStyle/>
                    <a:p>
                      <a:pPr algn="just">
                        <a:lnSpc>
                          <a:spcPct val="107000"/>
                        </a:lnSpc>
                        <a:spcAft>
                          <a:spcPts val="800"/>
                        </a:spcAft>
                        <a:buNone/>
                      </a:pPr>
                      <a:r>
                        <a:rPr lang="en-IN" sz="1000" b="1" kern="0" cap="none" spc="0">
                          <a:solidFill>
                            <a:schemeClr val="tx1"/>
                          </a:solidFill>
                          <a:effectLst/>
                        </a:rPr>
                        <a:t>Healthcare</a:t>
                      </a:r>
                      <a:endParaRPr lang="en-IN" sz="1000" b="1" kern="100" cap="none" spc="0">
                        <a:solidFill>
                          <a:schemeClr val="tx1"/>
                        </a:solidFill>
                        <a:effectLst/>
                      </a:endParaRPr>
                    </a:p>
                  </a:txBody>
                  <a:tcPr marL="55549" marR="51805" marT="15871" marB="119034">
                    <a:lnL w="12700" cap="flat" cmpd="sng" algn="ctr">
                      <a:solidFill>
                        <a:schemeClr val="accent1"/>
                      </a:solid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marL="342900" lvl="0" indent="-342900" algn="just">
                        <a:lnSpc>
                          <a:spcPct val="107000"/>
                        </a:lnSpc>
                        <a:buFont typeface="Symbol" panose="05050102010706020507" pitchFamily="18" charset="2"/>
                        <a:buChar char=""/>
                      </a:pPr>
                      <a:r>
                        <a:rPr lang="en-IN" sz="1000" kern="0" cap="none" spc="0">
                          <a:solidFill>
                            <a:schemeClr val="tx1"/>
                          </a:solidFill>
                          <a:effectLst/>
                        </a:rPr>
                        <a:t>Babylon Health</a:t>
                      </a:r>
                      <a:endParaRPr lang="en-IN" sz="1000" kern="100" cap="none" spc="0">
                        <a:solidFill>
                          <a:schemeClr val="tx1"/>
                        </a:solidFill>
                        <a:effectLst/>
                      </a:endParaRPr>
                    </a:p>
                    <a:p>
                      <a:pPr marL="342900" lvl="0" indent="-342900" algn="just">
                        <a:lnSpc>
                          <a:spcPct val="107000"/>
                        </a:lnSpc>
                        <a:spcAft>
                          <a:spcPts val="800"/>
                        </a:spcAft>
                        <a:buFont typeface="Symbol" panose="05050102010706020507" pitchFamily="18" charset="2"/>
                        <a:buChar char=""/>
                      </a:pPr>
                      <a:r>
                        <a:rPr lang="en-IN" sz="1000" kern="0" cap="none" spc="0" err="1">
                          <a:solidFill>
                            <a:schemeClr val="tx1"/>
                          </a:solidFill>
                          <a:effectLst/>
                        </a:rPr>
                        <a:t>Woebot</a:t>
                      </a:r>
                      <a:endParaRPr lang="en-IN" sz="1000" kern="100" cap="none" spc="0" err="1">
                        <a:solidFill>
                          <a:schemeClr val="tx1"/>
                        </a:solidFill>
                        <a:effectLst/>
                      </a:endParaRPr>
                    </a:p>
                  </a:txBody>
                  <a:tcPr marL="55549" marR="51805" marT="15871" marB="119034">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marL="0" indent="0" algn="just">
                        <a:lnSpc>
                          <a:spcPct val="107000"/>
                        </a:lnSpc>
                        <a:spcAft>
                          <a:spcPts val="800"/>
                        </a:spcAft>
                        <a:buFont typeface="Arial" panose="020B0604020202020204" pitchFamily="34" charset="0"/>
                        <a:buNone/>
                      </a:pPr>
                      <a:r>
                        <a:rPr lang="en-IN" sz="1000" kern="0" cap="none" spc="0">
                          <a:solidFill>
                            <a:schemeClr val="tx1"/>
                          </a:solidFill>
                          <a:effectLst/>
                        </a:rPr>
                        <a:t>BERT/GPT-3</a:t>
                      </a:r>
                      <a:endParaRPr lang="en-IN" sz="1000" kern="100" cap="none" spc="0">
                        <a:solidFill>
                          <a:schemeClr val="tx1"/>
                        </a:solidFill>
                        <a:effectLst/>
                      </a:endParaRPr>
                    </a:p>
                    <a:p>
                      <a:pPr marL="0" indent="0" algn="just">
                        <a:lnSpc>
                          <a:spcPct val="107000"/>
                        </a:lnSpc>
                        <a:spcAft>
                          <a:spcPts val="800"/>
                        </a:spcAft>
                        <a:buFont typeface="Arial" panose="020B0604020202020204" pitchFamily="34" charset="0"/>
                        <a:buNone/>
                      </a:pPr>
                      <a:r>
                        <a:rPr lang="en-IN" sz="1000" kern="0" cap="none" spc="0">
                          <a:solidFill>
                            <a:schemeClr val="tx1"/>
                          </a:solidFill>
                          <a:effectLst/>
                        </a:rPr>
                        <a:t>LSTM/BERT</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extLst>
                  <a:ext uri="{0D108BD9-81ED-4DB2-BD59-A6C34878D82A}">
                    <a16:rowId xmlns:a16="http://schemas.microsoft.com/office/drawing/2014/main" val="44215633"/>
                  </a:ext>
                </a:extLst>
              </a:tr>
              <a:tr h="582222">
                <a:tc>
                  <a:txBody>
                    <a:bodyPr/>
                    <a:lstStyle/>
                    <a:p>
                      <a:pPr algn="just">
                        <a:lnSpc>
                          <a:spcPct val="107000"/>
                        </a:lnSpc>
                        <a:spcAft>
                          <a:spcPts val="800"/>
                        </a:spcAft>
                        <a:buNone/>
                      </a:pPr>
                      <a:r>
                        <a:rPr lang="en-IN" sz="1000" b="1" kern="0" cap="none" spc="0">
                          <a:solidFill>
                            <a:schemeClr val="tx1"/>
                          </a:solidFill>
                          <a:effectLst/>
                        </a:rPr>
                        <a:t>Banking &amp; Finance</a:t>
                      </a:r>
                      <a:endParaRPr lang="en-IN" sz="1000" b="1" kern="100" cap="none" spc="0">
                        <a:solidFill>
                          <a:schemeClr val="tx1"/>
                        </a:solidFill>
                        <a:effectLst/>
                      </a:endParaRPr>
                    </a:p>
                  </a:txBody>
                  <a:tcPr marL="55549" marR="51805" marT="15871" marB="119034">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marL="342900" lvl="0" indent="-342900" algn="just">
                        <a:lnSpc>
                          <a:spcPct val="107000"/>
                        </a:lnSpc>
                        <a:buFont typeface="Symbol" panose="05050102010706020507" pitchFamily="18" charset="2"/>
                        <a:buChar char=""/>
                      </a:pPr>
                      <a:r>
                        <a:rPr lang="en-IN" sz="1000" kern="0" cap="none" spc="0">
                          <a:solidFill>
                            <a:schemeClr val="tx1"/>
                          </a:solidFill>
                          <a:effectLst/>
                        </a:rPr>
                        <a:t>Bank of America’s Erica</a:t>
                      </a:r>
                      <a:endParaRPr lang="en-IN" sz="1000" kern="100" cap="none" spc="0">
                        <a:solidFill>
                          <a:schemeClr val="tx1"/>
                        </a:solidFill>
                        <a:effectLst/>
                      </a:endParaRPr>
                    </a:p>
                    <a:p>
                      <a:pPr marL="342900" lvl="0" indent="-342900" algn="just">
                        <a:lnSpc>
                          <a:spcPct val="107000"/>
                        </a:lnSpc>
                        <a:spcAft>
                          <a:spcPts val="800"/>
                        </a:spcAft>
                        <a:buFont typeface="Symbol" panose="05050102010706020507" pitchFamily="18" charset="2"/>
                        <a:buChar char=""/>
                      </a:pPr>
                      <a:r>
                        <a:rPr lang="en-IN" sz="1000" kern="0" cap="none" spc="0">
                          <a:solidFill>
                            <a:schemeClr val="tx1"/>
                          </a:solidFill>
                          <a:effectLst/>
                        </a:rPr>
                        <a:t>JP Morgan’s </a:t>
                      </a:r>
                      <a:r>
                        <a:rPr lang="en-IN" sz="1000" kern="0" cap="none" spc="0" err="1">
                          <a:solidFill>
                            <a:schemeClr val="tx1"/>
                          </a:solidFill>
                          <a:effectLst/>
                        </a:rPr>
                        <a:t>COiN</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just">
                        <a:lnSpc>
                          <a:spcPct val="107000"/>
                        </a:lnSpc>
                        <a:spcAft>
                          <a:spcPts val="800"/>
                        </a:spcAft>
                        <a:buNone/>
                      </a:pPr>
                      <a:r>
                        <a:rPr lang="en-IN" sz="1000" kern="0" cap="none" spc="0">
                          <a:solidFill>
                            <a:schemeClr val="tx1"/>
                          </a:solidFill>
                          <a:effectLst/>
                        </a:rPr>
                        <a:t>LSTM/RL</a:t>
                      </a:r>
                    </a:p>
                    <a:p>
                      <a:pPr algn="just">
                        <a:lnSpc>
                          <a:spcPct val="107000"/>
                        </a:lnSpc>
                        <a:spcAft>
                          <a:spcPts val="800"/>
                        </a:spcAft>
                        <a:buNone/>
                      </a:pPr>
                      <a:r>
                        <a:rPr lang="en-IN" sz="1000" kern="0" cap="none" spc="0">
                          <a:solidFill>
                            <a:schemeClr val="tx1"/>
                          </a:solidFill>
                          <a:effectLst/>
                        </a:rPr>
                        <a:t>NER-BERT</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148594754"/>
                  </a:ext>
                </a:extLst>
              </a:tr>
              <a:tr h="582222">
                <a:tc>
                  <a:txBody>
                    <a:bodyPr/>
                    <a:lstStyle/>
                    <a:p>
                      <a:pPr algn="just">
                        <a:lnSpc>
                          <a:spcPct val="107000"/>
                        </a:lnSpc>
                        <a:spcAft>
                          <a:spcPts val="800"/>
                        </a:spcAft>
                        <a:buNone/>
                      </a:pPr>
                      <a:r>
                        <a:rPr lang="en-IN" sz="1000" b="1" kern="0" cap="none" spc="0">
                          <a:solidFill>
                            <a:schemeClr val="tx1"/>
                          </a:solidFill>
                          <a:effectLst/>
                        </a:rPr>
                        <a:t>E-Commerce &amp; Retail</a:t>
                      </a:r>
                      <a:endParaRPr lang="en-IN" sz="1000" b="1" kern="100" cap="none" spc="0">
                        <a:solidFill>
                          <a:schemeClr val="tx1"/>
                        </a:solidFill>
                        <a:effectLst/>
                      </a:endParaRPr>
                    </a:p>
                  </a:txBody>
                  <a:tcPr marL="55549" marR="51805" marT="15871" marB="119034">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marL="342900" lvl="0" indent="-342900" algn="just">
                        <a:lnSpc>
                          <a:spcPct val="107000"/>
                        </a:lnSpc>
                        <a:buFont typeface="Symbol" panose="05050102010706020507" pitchFamily="18" charset="2"/>
                        <a:buChar char=""/>
                      </a:pPr>
                      <a:r>
                        <a:rPr lang="en-IN" sz="1000" kern="0" cap="none" spc="0">
                          <a:solidFill>
                            <a:schemeClr val="tx1"/>
                          </a:solidFill>
                          <a:effectLst/>
                        </a:rPr>
                        <a:t>Sephora’s Virtual Assistant</a:t>
                      </a:r>
                      <a:endParaRPr lang="en-IN" sz="1000" kern="100" cap="none" spc="0">
                        <a:solidFill>
                          <a:schemeClr val="tx1"/>
                        </a:solidFill>
                        <a:effectLst/>
                      </a:endParaRPr>
                    </a:p>
                    <a:p>
                      <a:pPr marL="342900" lvl="0" indent="-342900" algn="just">
                        <a:lnSpc>
                          <a:spcPct val="107000"/>
                        </a:lnSpc>
                        <a:spcAft>
                          <a:spcPts val="800"/>
                        </a:spcAft>
                        <a:buFont typeface="Symbol" panose="05050102010706020507" pitchFamily="18" charset="2"/>
                        <a:buChar char=""/>
                      </a:pPr>
                      <a:r>
                        <a:rPr lang="en-IN" sz="1000" kern="0" cap="none" spc="0">
                          <a:solidFill>
                            <a:schemeClr val="tx1"/>
                          </a:solidFill>
                          <a:effectLst/>
                        </a:rPr>
                        <a:t>H&amp;M’s Chatbot</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just">
                        <a:lnSpc>
                          <a:spcPct val="107000"/>
                        </a:lnSpc>
                        <a:spcAft>
                          <a:spcPts val="800"/>
                        </a:spcAft>
                        <a:buNone/>
                      </a:pPr>
                      <a:r>
                        <a:rPr lang="en-IN" sz="1000" kern="0" cap="none" spc="0">
                          <a:solidFill>
                            <a:schemeClr val="tx1"/>
                          </a:solidFill>
                          <a:effectLst/>
                        </a:rPr>
                        <a:t>GANs</a:t>
                      </a:r>
                      <a:endParaRPr lang="en-IN" sz="1000" kern="100" cap="none" spc="0">
                        <a:solidFill>
                          <a:schemeClr val="tx1"/>
                        </a:solidFill>
                        <a:effectLst/>
                      </a:endParaRPr>
                    </a:p>
                    <a:p>
                      <a:pPr algn="just">
                        <a:lnSpc>
                          <a:spcPct val="107000"/>
                        </a:lnSpc>
                        <a:spcAft>
                          <a:spcPts val="800"/>
                        </a:spcAft>
                        <a:buNone/>
                      </a:pPr>
                      <a:r>
                        <a:rPr lang="en-IN" sz="1000" kern="0" cap="none" spc="0">
                          <a:solidFill>
                            <a:schemeClr val="tx1"/>
                          </a:solidFill>
                          <a:effectLst/>
                        </a:rPr>
                        <a:t>BERT/GPT-3</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4044726381"/>
                  </a:ext>
                </a:extLst>
              </a:tr>
              <a:tr h="582222">
                <a:tc>
                  <a:txBody>
                    <a:bodyPr/>
                    <a:lstStyle/>
                    <a:p>
                      <a:pPr algn="just">
                        <a:lnSpc>
                          <a:spcPct val="107000"/>
                        </a:lnSpc>
                        <a:spcAft>
                          <a:spcPts val="800"/>
                        </a:spcAft>
                        <a:buNone/>
                      </a:pPr>
                      <a:r>
                        <a:rPr lang="en-IN" sz="1000" b="1" kern="0" cap="none" spc="0">
                          <a:solidFill>
                            <a:schemeClr val="tx1"/>
                          </a:solidFill>
                          <a:effectLst/>
                        </a:rPr>
                        <a:t>Telecommunication</a:t>
                      </a:r>
                      <a:endParaRPr lang="en-IN" sz="1000" b="1" kern="100" cap="none" spc="0">
                        <a:solidFill>
                          <a:schemeClr val="tx1"/>
                        </a:solidFill>
                        <a:effectLst/>
                      </a:endParaRPr>
                    </a:p>
                  </a:txBody>
                  <a:tcPr marL="55549" marR="51805" marT="15871" marB="119034">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marL="342900" lvl="0" indent="-342900" algn="just">
                        <a:lnSpc>
                          <a:spcPct val="107000"/>
                        </a:lnSpc>
                        <a:buFont typeface="Symbol" panose="05050102010706020507" pitchFamily="18" charset="2"/>
                        <a:buChar char=""/>
                      </a:pPr>
                      <a:r>
                        <a:rPr lang="en-IN" sz="1000" kern="0" cap="none" spc="0">
                          <a:solidFill>
                            <a:schemeClr val="tx1"/>
                          </a:solidFill>
                          <a:effectLst/>
                        </a:rPr>
                        <a:t>Vodafone’s TOBi</a:t>
                      </a:r>
                      <a:endParaRPr lang="en-IN" sz="1000" kern="100" cap="none" spc="0">
                        <a:solidFill>
                          <a:schemeClr val="tx1"/>
                        </a:solidFill>
                        <a:effectLst/>
                      </a:endParaRPr>
                    </a:p>
                    <a:p>
                      <a:pPr marL="342900" lvl="0" indent="-342900" algn="just">
                        <a:lnSpc>
                          <a:spcPct val="107000"/>
                        </a:lnSpc>
                        <a:spcAft>
                          <a:spcPts val="800"/>
                        </a:spcAft>
                        <a:buFont typeface="Symbol" panose="05050102010706020507" pitchFamily="18" charset="2"/>
                        <a:buChar char=""/>
                      </a:pPr>
                      <a:r>
                        <a:rPr lang="en-IN" sz="1000" kern="0" cap="none" spc="0">
                          <a:solidFill>
                            <a:schemeClr val="tx1"/>
                          </a:solidFill>
                          <a:effectLst/>
                        </a:rPr>
                        <a:t>T-Mobile’s Tinka</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just">
                        <a:lnSpc>
                          <a:spcPct val="107000"/>
                        </a:lnSpc>
                        <a:spcAft>
                          <a:spcPts val="800"/>
                        </a:spcAft>
                        <a:buNone/>
                      </a:pPr>
                      <a:r>
                        <a:rPr lang="en-IN" sz="1000" kern="0" cap="none" spc="0">
                          <a:solidFill>
                            <a:schemeClr val="tx1"/>
                          </a:solidFill>
                          <a:effectLst/>
                        </a:rPr>
                        <a:t>BERT/RL</a:t>
                      </a:r>
                      <a:endParaRPr lang="en-IN" sz="1000" kern="100" cap="none" spc="0">
                        <a:solidFill>
                          <a:schemeClr val="tx1"/>
                        </a:solidFill>
                        <a:effectLst/>
                      </a:endParaRPr>
                    </a:p>
                    <a:p>
                      <a:pPr algn="just">
                        <a:lnSpc>
                          <a:spcPct val="107000"/>
                        </a:lnSpc>
                        <a:spcAft>
                          <a:spcPts val="800"/>
                        </a:spcAft>
                        <a:buNone/>
                      </a:pPr>
                      <a:r>
                        <a:rPr lang="en-IN" sz="1000" kern="0" cap="none" spc="0">
                          <a:solidFill>
                            <a:schemeClr val="tx1"/>
                          </a:solidFill>
                          <a:effectLst/>
                        </a:rPr>
                        <a:t>BERT/Seq2Seq</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079059397"/>
                  </a:ext>
                </a:extLst>
              </a:tr>
              <a:tr h="582222">
                <a:tc>
                  <a:txBody>
                    <a:bodyPr/>
                    <a:lstStyle/>
                    <a:p>
                      <a:pPr algn="just">
                        <a:lnSpc>
                          <a:spcPct val="107000"/>
                        </a:lnSpc>
                        <a:spcAft>
                          <a:spcPts val="800"/>
                        </a:spcAft>
                        <a:buNone/>
                      </a:pPr>
                      <a:r>
                        <a:rPr lang="en-IN" sz="1000" b="1" kern="0" cap="none" spc="0">
                          <a:solidFill>
                            <a:schemeClr val="tx1"/>
                          </a:solidFill>
                          <a:effectLst/>
                        </a:rPr>
                        <a:t>Education</a:t>
                      </a:r>
                      <a:endParaRPr lang="en-IN" sz="1000" b="1" kern="100" cap="none" spc="0">
                        <a:solidFill>
                          <a:schemeClr val="tx1"/>
                        </a:solidFill>
                        <a:effectLst/>
                      </a:endParaRPr>
                    </a:p>
                  </a:txBody>
                  <a:tcPr marL="55549" marR="51805" marT="15871" marB="119034">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marL="342900" lvl="0" indent="-342900" algn="just">
                        <a:lnSpc>
                          <a:spcPct val="107000"/>
                        </a:lnSpc>
                        <a:buFont typeface="Symbol" panose="05050102010706020507" pitchFamily="18" charset="2"/>
                        <a:buChar char=""/>
                      </a:pPr>
                      <a:r>
                        <a:rPr lang="en-IN" sz="1000" kern="0" cap="none" spc="0">
                          <a:solidFill>
                            <a:schemeClr val="tx1"/>
                          </a:solidFill>
                          <a:effectLst/>
                        </a:rPr>
                        <a:t>Duolingo’s Chatbot</a:t>
                      </a:r>
                      <a:endParaRPr lang="en-IN" sz="1000" kern="100" cap="none" spc="0">
                        <a:solidFill>
                          <a:schemeClr val="tx1"/>
                        </a:solidFill>
                        <a:effectLst/>
                      </a:endParaRPr>
                    </a:p>
                    <a:p>
                      <a:pPr marL="342900" lvl="0" indent="-342900" algn="just">
                        <a:lnSpc>
                          <a:spcPct val="107000"/>
                        </a:lnSpc>
                        <a:spcAft>
                          <a:spcPts val="800"/>
                        </a:spcAft>
                        <a:buFont typeface="Symbol" panose="05050102010706020507" pitchFamily="18" charset="2"/>
                        <a:buChar char=""/>
                      </a:pPr>
                      <a:r>
                        <a:rPr lang="en-IN" sz="1000" kern="0" cap="none" spc="0">
                          <a:solidFill>
                            <a:schemeClr val="tx1"/>
                          </a:solidFill>
                          <a:effectLst/>
                        </a:rPr>
                        <a:t>Carnegie Learning </a:t>
                      </a:r>
                      <a:r>
                        <a:rPr lang="en-IN" sz="1000" kern="0" cap="none" spc="0" err="1">
                          <a:solidFill>
                            <a:schemeClr val="tx1"/>
                          </a:solidFill>
                          <a:effectLst/>
                        </a:rPr>
                        <a:t>MATHia</a:t>
                      </a:r>
                      <a:endParaRPr lang="en-IN" sz="1000" kern="100" cap="none" spc="0" err="1">
                        <a:solidFill>
                          <a:schemeClr val="tx1"/>
                        </a:solidFill>
                        <a:effectLst/>
                      </a:endParaRPr>
                    </a:p>
                  </a:txBody>
                  <a:tcPr marL="55549" marR="51805" marT="15871" marB="119034">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just">
                        <a:lnSpc>
                          <a:spcPct val="107000"/>
                        </a:lnSpc>
                        <a:spcAft>
                          <a:spcPts val="800"/>
                        </a:spcAft>
                        <a:buNone/>
                      </a:pPr>
                      <a:r>
                        <a:rPr lang="en-IN" sz="1000" kern="0" cap="none" spc="0">
                          <a:solidFill>
                            <a:schemeClr val="tx1"/>
                          </a:solidFill>
                          <a:effectLst/>
                        </a:rPr>
                        <a:t>LSTM/RL</a:t>
                      </a:r>
                      <a:endParaRPr lang="en-IN" sz="1000" kern="100" cap="none" spc="0">
                        <a:solidFill>
                          <a:schemeClr val="tx1"/>
                        </a:solidFill>
                        <a:effectLst/>
                      </a:endParaRPr>
                    </a:p>
                    <a:p>
                      <a:pPr algn="just">
                        <a:lnSpc>
                          <a:spcPct val="107000"/>
                        </a:lnSpc>
                        <a:spcAft>
                          <a:spcPts val="800"/>
                        </a:spcAft>
                        <a:buNone/>
                      </a:pPr>
                      <a:r>
                        <a:rPr lang="en-IN" sz="1000" kern="0" cap="none" spc="0">
                          <a:solidFill>
                            <a:schemeClr val="tx1"/>
                          </a:solidFill>
                          <a:effectLst/>
                        </a:rPr>
                        <a:t>Deep Neural Networks</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153133534"/>
                  </a:ext>
                </a:extLst>
              </a:tr>
              <a:tr h="582222">
                <a:tc>
                  <a:txBody>
                    <a:bodyPr/>
                    <a:lstStyle/>
                    <a:p>
                      <a:pPr algn="just">
                        <a:lnSpc>
                          <a:spcPct val="107000"/>
                        </a:lnSpc>
                        <a:spcAft>
                          <a:spcPts val="800"/>
                        </a:spcAft>
                        <a:buNone/>
                      </a:pPr>
                      <a:r>
                        <a:rPr lang="en-IN" sz="1000" b="1" kern="0" cap="none" spc="0">
                          <a:solidFill>
                            <a:schemeClr val="tx1"/>
                          </a:solidFill>
                          <a:effectLst/>
                        </a:rPr>
                        <a:t>Travel </a:t>
                      </a:r>
                      <a:endParaRPr lang="en-IN" sz="1000" b="1" kern="100" cap="none" spc="0">
                        <a:solidFill>
                          <a:schemeClr val="tx1"/>
                        </a:solidFill>
                        <a:effectLst/>
                      </a:endParaRPr>
                    </a:p>
                  </a:txBody>
                  <a:tcPr marL="55549" marR="51805" marT="15871" marB="119034">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marL="342900" lvl="0" indent="-342900" algn="just">
                        <a:lnSpc>
                          <a:spcPct val="107000"/>
                        </a:lnSpc>
                        <a:buFont typeface="Symbol" panose="05050102010706020507" pitchFamily="18" charset="2"/>
                        <a:buChar char=""/>
                      </a:pPr>
                      <a:r>
                        <a:rPr lang="en-IN" sz="1000" kern="0" cap="none" spc="0">
                          <a:solidFill>
                            <a:schemeClr val="tx1"/>
                          </a:solidFill>
                          <a:effectLst/>
                        </a:rPr>
                        <a:t>KLM’s Bluebot</a:t>
                      </a:r>
                      <a:endParaRPr lang="en-IN" sz="1000" kern="100" cap="none" spc="0">
                        <a:solidFill>
                          <a:schemeClr val="tx1"/>
                        </a:solidFill>
                        <a:effectLst/>
                      </a:endParaRPr>
                    </a:p>
                    <a:p>
                      <a:pPr marL="342900" lvl="0" indent="-342900" algn="just">
                        <a:lnSpc>
                          <a:spcPct val="107000"/>
                        </a:lnSpc>
                        <a:spcAft>
                          <a:spcPts val="800"/>
                        </a:spcAft>
                        <a:buFont typeface="Symbol" panose="05050102010706020507" pitchFamily="18" charset="2"/>
                        <a:buChar char=""/>
                      </a:pPr>
                      <a:r>
                        <a:rPr lang="en-IN" sz="1000" kern="0" cap="none" spc="0">
                          <a:solidFill>
                            <a:schemeClr val="tx1"/>
                          </a:solidFill>
                          <a:effectLst/>
                        </a:rPr>
                        <a:t>Skyscanner’s Chatbot</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just">
                        <a:lnSpc>
                          <a:spcPct val="107000"/>
                        </a:lnSpc>
                        <a:spcAft>
                          <a:spcPts val="800"/>
                        </a:spcAft>
                        <a:buNone/>
                      </a:pPr>
                      <a:r>
                        <a:rPr lang="en-IN" sz="1000" kern="0" cap="none" spc="0" dirty="0">
                          <a:solidFill>
                            <a:schemeClr val="tx1"/>
                          </a:solidFill>
                          <a:effectLst/>
                        </a:rPr>
                        <a:t>BERT/GPT-3/LSTM</a:t>
                      </a:r>
                      <a:endParaRPr lang="en-IN" sz="1000" kern="100" cap="none" spc="0" dirty="0">
                        <a:solidFill>
                          <a:schemeClr val="tx1"/>
                        </a:solidFill>
                        <a:effectLst/>
                      </a:endParaRPr>
                    </a:p>
                    <a:p>
                      <a:pPr algn="just">
                        <a:lnSpc>
                          <a:spcPct val="107000"/>
                        </a:lnSpc>
                        <a:spcAft>
                          <a:spcPts val="800"/>
                        </a:spcAft>
                        <a:buNone/>
                      </a:pPr>
                      <a:r>
                        <a:rPr lang="en-IN" sz="1000" kern="0" cap="none" spc="0" dirty="0">
                          <a:solidFill>
                            <a:schemeClr val="tx1"/>
                          </a:solidFill>
                          <a:effectLst/>
                        </a:rPr>
                        <a:t>BERT/</a:t>
                      </a:r>
                      <a:r>
                        <a:rPr lang="en-IN" sz="1000" kern="0" cap="none" spc="0" dirty="0" err="1">
                          <a:solidFill>
                            <a:schemeClr val="tx1"/>
                          </a:solidFill>
                          <a:effectLst/>
                        </a:rPr>
                        <a:t>XLNet</a:t>
                      </a:r>
                      <a:endParaRPr lang="en-IN" sz="1000" kern="100" cap="none" spc="0" dirty="0">
                        <a:solidFill>
                          <a:schemeClr val="tx1"/>
                        </a:solidFill>
                        <a:effectLst/>
                      </a:endParaRPr>
                    </a:p>
                  </a:txBody>
                  <a:tcPr marL="55549" marR="51805" marT="15871" marB="119034">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2007980219"/>
                  </a:ext>
                </a:extLst>
              </a:tr>
              <a:tr h="582222">
                <a:tc>
                  <a:txBody>
                    <a:bodyPr/>
                    <a:lstStyle/>
                    <a:p>
                      <a:pPr algn="just">
                        <a:lnSpc>
                          <a:spcPct val="107000"/>
                        </a:lnSpc>
                        <a:spcAft>
                          <a:spcPts val="800"/>
                        </a:spcAft>
                        <a:buNone/>
                      </a:pPr>
                      <a:r>
                        <a:rPr lang="en-IN" sz="1000" b="1" kern="0" cap="none" spc="0">
                          <a:solidFill>
                            <a:schemeClr val="tx1"/>
                          </a:solidFill>
                          <a:effectLst/>
                        </a:rPr>
                        <a:t>Customer Service</a:t>
                      </a:r>
                      <a:endParaRPr lang="en-IN" sz="1000" b="1" kern="100" cap="none" spc="0">
                        <a:solidFill>
                          <a:schemeClr val="tx1"/>
                        </a:solidFill>
                        <a:effectLst/>
                      </a:endParaRPr>
                    </a:p>
                  </a:txBody>
                  <a:tcPr marL="55549" marR="51805" marT="15871" marB="119034">
                    <a:lnL w="12700" cap="flat" cmpd="sng" algn="ctr">
                      <a:solidFill>
                        <a:schemeClr val="accent1"/>
                      </a:solid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marL="342900" lvl="0" indent="-342900" algn="just">
                        <a:lnSpc>
                          <a:spcPct val="107000"/>
                        </a:lnSpc>
                        <a:buFont typeface="Symbol" panose="05050102010706020507" pitchFamily="18" charset="2"/>
                        <a:buChar char=""/>
                      </a:pPr>
                      <a:r>
                        <a:rPr lang="en-IN" sz="1000" kern="0" cap="none" spc="0">
                          <a:solidFill>
                            <a:schemeClr val="tx1"/>
                          </a:solidFill>
                          <a:effectLst/>
                        </a:rPr>
                        <a:t>Zendesk’s Answer Bot</a:t>
                      </a:r>
                      <a:endParaRPr lang="en-IN" sz="1000" kern="100" cap="none" spc="0">
                        <a:solidFill>
                          <a:schemeClr val="tx1"/>
                        </a:solidFill>
                        <a:effectLst/>
                      </a:endParaRPr>
                    </a:p>
                    <a:p>
                      <a:pPr marL="342900" lvl="0" indent="-342900" algn="just">
                        <a:lnSpc>
                          <a:spcPct val="107000"/>
                        </a:lnSpc>
                        <a:spcAft>
                          <a:spcPts val="800"/>
                        </a:spcAft>
                        <a:buFont typeface="Symbol" panose="05050102010706020507" pitchFamily="18" charset="2"/>
                        <a:buChar char=""/>
                      </a:pPr>
                      <a:r>
                        <a:rPr lang="en-IN" sz="1000" kern="0" cap="none" spc="0">
                          <a:solidFill>
                            <a:schemeClr val="tx1"/>
                          </a:solidFill>
                          <a:effectLst/>
                        </a:rPr>
                        <a:t>Slack’s Virtual Assistant</a:t>
                      </a:r>
                      <a:endParaRPr lang="en-IN" sz="1000" kern="100" cap="none" spc="0">
                        <a:solidFill>
                          <a:schemeClr val="tx1"/>
                        </a:solidFill>
                        <a:effectLst/>
                      </a:endParaRPr>
                    </a:p>
                  </a:txBody>
                  <a:tcPr marL="55549" marR="51805" marT="15871" marB="119034">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just">
                        <a:lnSpc>
                          <a:spcPct val="107000"/>
                        </a:lnSpc>
                        <a:spcAft>
                          <a:spcPts val="800"/>
                        </a:spcAft>
                        <a:buNone/>
                      </a:pPr>
                      <a:r>
                        <a:rPr lang="en-IN" sz="1000" kern="0" cap="none" spc="0" dirty="0">
                          <a:solidFill>
                            <a:schemeClr val="tx1"/>
                          </a:solidFill>
                          <a:effectLst/>
                        </a:rPr>
                        <a:t>BERT/</a:t>
                      </a:r>
                      <a:r>
                        <a:rPr lang="en-IN" sz="1000" kern="0" cap="none" spc="0" dirty="0" err="1">
                          <a:solidFill>
                            <a:schemeClr val="tx1"/>
                          </a:solidFill>
                          <a:effectLst/>
                        </a:rPr>
                        <a:t>spaCy</a:t>
                      </a:r>
                      <a:endParaRPr lang="en-IN" sz="1000" kern="100" cap="none" spc="0" dirty="0">
                        <a:solidFill>
                          <a:schemeClr val="tx1"/>
                        </a:solidFill>
                        <a:effectLst/>
                      </a:endParaRPr>
                    </a:p>
                    <a:p>
                      <a:pPr algn="just">
                        <a:lnSpc>
                          <a:spcPct val="107000"/>
                        </a:lnSpc>
                        <a:spcAft>
                          <a:spcPts val="800"/>
                        </a:spcAft>
                        <a:buNone/>
                      </a:pPr>
                      <a:r>
                        <a:rPr lang="en-IN" sz="1000" kern="0" cap="none" spc="0" dirty="0">
                          <a:solidFill>
                            <a:schemeClr val="tx1"/>
                          </a:solidFill>
                          <a:effectLst/>
                        </a:rPr>
                        <a:t> RNNs/GPT-3</a:t>
                      </a:r>
                      <a:endParaRPr lang="en-IN" sz="1000" kern="100" cap="none" spc="0" dirty="0">
                        <a:solidFill>
                          <a:schemeClr val="tx1"/>
                        </a:solidFill>
                        <a:effectLst/>
                      </a:endParaRPr>
                    </a:p>
                  </a:txBody>
                  <a:tcPr marL="55549" marR="51805" marT="15871" marB="119034">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extLst>
                  <a:ext uri="{0D108BD9-81ED-4DB2-BD59-A6C34878D82A}">
                    <a16:rowId xmlns:a16="http://schemas.microsoft.com/office/drawing/2014/main" val="2770573898"/>
                  </a:ext>
                </a:extLst>
              </a:tr>
            </a:tbl>
          </a:graphicData>
        </a:graphic>
      </p:graphicFrame>
      <p:pic>
        <p:nvPicPr>
          <p:cNvPr id="3" name="Recorded Sound">
            <a:hlinkClick r:id="" action="ppaction://media"/>
            <a:extLst>
              <a:ext uri="{FF2B5EF4-FFF2-40B4-BE49-F238E27FC236}">
                <a16:creationId xmlns:a16="http://schemas.microsoft.com/office/drawing/2014/main" id="{8DEAD0B5-6487-72F5-3084-6BA0F7A10A7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15213" y="6044716"/>
            <a:ext cx="406400" cy="406400"/>
          </a:xfrm>
          <a:prstGeom prst="rect">
            <a:avLst/>
          </a:prstGeom>
        </p:spPr>
      </p:pic>
    </p:spTree>
    <p:extLst>
      <p:ext uri="{BB962C8B-B14F-4D97-AF65-F5344CB8AC3E}">
        <p14:creationId xmlns:p14="http://schemas.microsoft.com/office/powerpoint/2010/main" val="409684129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40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1667CFB-8A89-793F-E904-D4494F9B0FAF}"/>
              </a:ext>
            </a:extLst>
          </p:cNvPr>
          <p:cNvSpPr>
            <a:spLocks noGrp="1"/>
          </p:cNvSpPr>
          <p:nvPr>
            <p:ph type="title"/>
          </p:nvPr>
        </p:nvSpPr>
        <p:spPr>
          <a:xfrm>
            <a:off x="1383564" y="348865"/>
            <a:ext cx="9718111" cy="1576446"/>
          </a:xfrm>
        </p:spPr>
        <p:txBody>
          <a:bodyPr vert="horz" lIns="91440" tIns="45720" rIns="91440" bIns="45720" rtlCol="0" anchor="ctr">
            <a:normAutofit/>
          </a:bodyPr>
          <a:lstStyle/>
          <a:p>
            <a:r>
              <a:rPr lang="en-US" sz="4000" kern="1200" dirty="0">
                <a:solidFill>
                  <a:srgbClr val="FFFFFF"/>
                </a:solidFill>
                <a:latin typeface="+mj-lt"/>
                <a:ea typeface="+mj-ea"/>
                <a:cs typeface="+mj-cs"/>
              </a:rPr>
              <a:t>Limitations</a:t>
            </a:r>
          </a:p>
        </p:txBody>
      </p:sp>
      <p:sp>
        <p:nvSpPr>
          <p:cNvPr id="6" name="Rectangle 1">
            <a:extLst>
              <a:ext uri="{FF2B5EF4-FFF2-40B4-BE49-F238E27FC236}">
                <a16:creationId xmlns:a16="http://schemas.microsoft.com/office/drawing/2014/main" id="{5C10D091-52FF-1A0B-862A-B9F48480F2DF}"/>
              </a:ext>
            </a:extLst>
          </p:cNvPr>
          <p:cNvSpPr>
            <a:spLocks noGrp="1" noChangeArrowheads="1"/>
          </p:cNvSpPr>
          <p:nvPr>
            <p:ph sz="half" idx="1"/>
          </p:nvPr>
        </p:nvSpPr>
        <p:spPr bwMode="auto">
          <a:xfrm>
            <a:off x="521151" y="2595218"/>
            <a:ext cx="10462535"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accent1">
                    <a:lumMod val="75000"/>
                  </a:schemeClr>
                </a:solidFill>
                <a:effectLst/>
                <a:latin typeface="Arial" panose="020B0604020202020204" pitchFamily="34" charset="0"/>
              </a:rPr>
              <a:t>High Resource Consumption</a:t>
            </a:r>
            <a:r>
              <a:rPr kumimoji="0" lang="en-US" altLang="en-US" sz="2000" b="0" i="0" u="none" strike="noStrike" cap="none" normalizeH="0" baseline="0" dirty="0">
                <a:ln>
                  <a:noFill/>
                </a:ln>
                <a:solidFill>
                  <a:schemeClr val="accent1">
                    <a:lumMod val="75000"/>
                  </a:schemeClr>
                </a:solidFill>
                <a:effectLst/>
                <a:latin typeface="Arial" panose="020B0604020202020204" pitchFamily="34" charset="0"/>
              </a:rPr>
              <a:t>: Requires significant computational power, which can slow down older devices.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accent1">
                    <a:lumMod val="75000"/>
                  </a:schemeClr>
                </a:solidFill>
                <a:effectLst/>
                <a:latin typeface="Arial" panose="020B0604020202020204" pitchFamily="34" charset="0"/>
              </a:rPr>
              <a:t>Latency</a:t>
            </a:r>
            <a:r>
              <a:rPr kumimoji="0" lang="en-US" altLang="en-US" sz="2000" b="0" i="0" u="none" strike="noStrike" cap="none" normalizeH="0" baseline="0" dirty="0">
                <a:ln>
                  <a:noFill/>
                </a:ln>
                <a:solidFill>
                  <a:schemeClr val="accent1">
                    <a:lumMod val="75000"/>
                  </a:schemeClr>
                </a:solidFill>
                <a:effectLst/>
                <a:latin typeface="Arial" panose="020B0604020202020204" pitchFamily="34" charset="0"/>
              </a:rPr>
              <a:t>: Slight delays in response time, especially with complex queries or poor internet connection.</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accent1">
                    <a:lumMod val="75000"/>
                  </a:schemeClr>
                </a:solidFill>
                <a:effectLst/>
                <a:latin typeface="Arial" panose="020B0604020202020204" pitchFamily="34" charset="0"/>
              </a:rPr>
              <a:t>Contextual Understanding</a:t>
            </a:r>
            <a:r>
              <a:rPr kumimoji="0" lang="en-US" altLang="en-US" sz="2000" b="0" i="0" u="none" strike="noStrike" cap="none" normalizeH="0" baseline="0" dirty="0">
                <a:ln>
                  <a:noFill/>
                </a:ln>
                <a:solidFill>
                  <a:schemeClr val="accent1">
                    <a:lumMod val="75000"/>
                  </a:schemeClr>
                </a:solidFill>
                <a:effectLst/>
                <a:latin typeface="Arial" panose="020B0604020202020204" pitchFamily="34" charset="0"/>
              </a:rPr>
              <a:t>: Struggles with maintaining context in multi-turn conversations.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accent1">
                    <a:lumMod val="75000"/>
                  </a:schemeClr>
                </a:solidFill>
                <a:effectLst/>
                <a:latin typeface="Arial" panose="020B0604020202020204" pitchFamily="34" charset="0"/>
              </a:rPr>
              <a:t>Multilingual &amp; Accented Speech</a:t>
            </a:r>
            <a:r>
              <a:rPr kumimoji="0" lang="en-US" altLang="en-US" sz="2000" b="0" i="0" u="none" strike="noStrike" cap="none" normalizeH="0" baseline="0" dirty="0">
                <a:ln>
                  <a:noFill/>
                </a:ln>
                <a:solidFill>
                  <a:schemeClr val="accent1">
                    <a:lumMod val="75000"/>
                  </a:schemeClr>
                </a:solidFill>
                <a:effectLst/>
                <a:latin typeface="Arial" panose="020B0604020202020204" pitchFamily="34" charset="0"/>
              </a:rPr>
              <a:t>: Challenges in recognizing regional accents and less common languages.</a:t>
            </a:r>
          </a:p>
          <a:p>
            <a:pPr marL="0" marR="0" lvl="0" indent="0" algn="just" defTabSz="914400" rtl="0" eaLnBrk="0" fontAlgn="base" latinLnBrk="0" hangingPunct="0">
              <a:lnSpc>
                <a:spcPct val="100000"/>
              </a:lnSpc>
              <a:spcBef>
                <a:spcPct val="0"/>
              </a:spcBef>
              <a:spcAft>
                <a:spcPct val="0"/>
              </a:spcAft>
              <a:buClrTx/>
              <a:buSzTx/>
              <a:buFontTx/>
              <a:buChar char="•"/>
              <a:tabLst/>
            </a:pPr>
            <a:r>
              <a:rPr lang="en-US" sz="2000" b="1" dirty="0">
                <a:solidFill>
                  <a:schemeClr val="accent1">
                    <a:lumMod val="75000"/>
                  </a:schemeClr>
                </a:solidFill>
              </a:rPr>
              <a:t>Limited Customization</a:t>
            </a:r>
            <a:r>
              <a:rPr lang="en-US" sz="2000" dirty="0">
                <a:solidFill>
                  <a:schemeClr val="accent1">
                    <a:lumMod val="75000"/>
                  </a:schemeClr>
                </a:solidFill>
              </a:rPr>
              <a:t>: </a:t>
            </a:r>
            <a:r>
              <a:rPr lang="en-US" sz="2000" b="0" dirty="0">
                <a:solidFill>
                  <a:schemeClr val="accent1">
                    <a:lumMod val="75000"/>
                  </a:schemeClr>
                </a:solidFill>
              </a:rPr>
              <a:t>Restricted options for personalizing voice or responses</a:t>
            </a:r>
            <a:r>
              <a:rPr lang="en-US" sz="2000" dirty="0">
                <a:solidFill>
                  <a:schemeClr val="accent1">
                    <a:lumMod val="75000"/>
                  </a:schemeClr>
                </a:solidFill>
              </a:rPr>
              <a:t>.</a:t>
            </a:r>
            <a:endParaRPr kumimoji="0" lang="en-US" altLang="en-US" sz="2000" b="0" i="0" u="none" strike="noStrike" cap="none" normalizeH="0" baseline="0" dirty="0">
              <a:ln>
                <a:noFill/>
              </a:ln>
              <a:solidFill>
                <a:schemeClr val="accent1">
                  <a:lumMod val="75000"/>
                </a:schemeClr>
              </a:solidFill>
              <a:effectLst/>
              <a:latin typeface="Arial" panose="020B0604020202020204" pitchFamily="34" charset="0"/>
            </a:endParaRPr>
          </a:p>
        </p:txBody>
      </p:sp>
      <p:pic>
        <p:nvPicPr>
          <p:cNvPr id="8" name="Recorded Sound">
            <a:hlinkClick r:id="" action="ppaction://media"/>
            <a:extLst>
              <a:ext uri="{FF2B5EF4-FFF2-40B4-BE49-F238E27FC236}">
                <a16:creationId xmlns:a16="http://schemas.microsoft.com/office/drawing/2014/main" id="{FE78B87E-F8BC-2252-4A82-E3979093808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90788" y="5589875"/>
            <a:ext cx="556925" cy="556925"/>
          </a:xfrm>
          <a:prstGeom prst="rect">
            <a:avLst/>
          </a:prstGeom>
        </p:spPr>
      </p:pic>
    </p:spTree>
    <p:extLst>
      <p:ext uri="{BB962C8B-B14F-4D97-AF65-F5344CB8AC3E}">
        <p14:creationId xmlns:p14="http://schemas.microsoft.com/office/powerpoint/2010/main" val="265542606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4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62342F4-0154-C74D-FBDB-D2D7BCF444F8}"/>
              </a:ext>
            </a:extLst>
          </p:cNvPr>
          <p:cNvSpPr>
            <a:spLocks noGrp="1"/>
          </p:cNvSpPr>
          <p:nvPr>
            <p:ph type="title"/>
          </p:nvPr>
        </p:nvSpPr>
        <p:spPr>
          <a:xfrm>
            <a:off x="1371597" y="348865"/>
            <a:ext cx="10044023" cy="877729"/>
          </a:xfrm>
        </p:spPr>
        <p:txBody>
          <a:bodyPr vert="horz" lIns="91440" tIns="45720" rIns="91440" bIns="45720" rtlCol="0" anchor="ctr">
            <a:normAutofit/>
          </a:bodyPr>
          <a:lstStyle/>
          <a:p>
            <a:r>
              <a:rPr lang="en-US" sz="4000" kern="1200">
                <a:solidFill>
                  <a:srgbClr val="FFFFFF"/>
                </a:solidFill>
                <a:latin typeface="+mj-lt"/>
                <a:ea typeface="+mj-ea"/>
                <a:cs typeface="+mj-cs"/>
              </a:rPr>
              <a:t>Future Scope</a:t>
            </a:r>
          </a:p>
        </p:txBody>
      </p:sp>
      <p:graphicFrame>
        <p:nvGraphicFramePr>
          <p:cNvPr id="36" name="Content Placeholder 4">
            <a:extLst>
              <a:ext uri="{FF2B5EF4-FFF2-40B4-BE49-F238E27FC236}">
                <a16:creationId xmlns:a16="http://schemas.microsoft.com/office/drawing/2014/main" id="{D679DE68-EFD8-53E1-0F0C-12C8FB2345D4}"/>
              </a:ext>
            </a:extLst>
          </p:cNvPr>
          <p:cNvGraphicFramePr>
            <a:graphicFrameLocks noGrp="1"/>
          </p:cNvGraphicFramePr>
          <p:nvPr>
            <p:ph idx="1"/>
            <p:extLst>
              <p:ext uri="{D42A27DB-BD31-4B8C-83A1-F6EECF244321}">
                <p14:modId xmlns:p14="http://schemas.microsoft.com/office/powerpoint/2010/main" val="1184629617"/>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id="{DCA2C3A5-6C4F-2BE7-44DB-02B9251C292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973172" y="5573486"/>
            <a:ext cx="649514" cy="649514"/>
          </a:xfrm>
          <a:prstGeom prst="rect">
            <a:avLst/>
          </a:prstGeom>
        </p:spPr>
      </p:pic>
    </p:spTree>
    <p:extLst>
      <p:ext uri="{BB962C8B-B14F-4D97-AF65-F5344CB8AC3E}">
        <p14:creationId xmlns:p14="http://schemas.microsoft.com/office/powerpoint/2010/main" val="155419955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4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4">
    <wetp:webextensionref xmlns:r="http://schemas.openxmlformats.org/officeDocument/2006/relationships" r:id="rId1"/>
  </wetp:taskpane>
  <wetp:taskpane dockstate="right" visibility="0" width="525" row="5">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3134FF31-2093-4CDA-8982-1B96BA93AC51}">
  <we:reference id="wa200005566" version="3.0.0.3" store="en-US" storeType="OMEX"/>
  <we:alternateReferences>
    <we:reference id="wa200005566" version="3.0.0.3" store="wa200005566"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1614C581-6AD9-45FB-84A6-0FF1823718F4}">
  <we:reference id="wa200001409" version="2.0.0.0" store="en-US" storeType="OMEX"/>
  <we:alternateReferences>
    <we:reference id="wa200001409" version="2.0.0.0" store="wa200001409"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3680</TotalTime>
  <Words>1034</Words>
  <Application>Microsoft Office PowerPoint</Application>
  <PresentationFormat>Widescreen</PresentationFormat>
  <Paragraphs>139</Paragraphs>
  <Slides>11</Slides>
  <Notes>2</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Symbol</vt:lpstr>
      <vt:lpstr>Office Theme</vt:lpstr>
      <vt:lpstr>Final Project  On Deep Learning in Natural Language Processing for Google’s Virtual Assistant</vt:lpstr>
      <vt:lpstr>Introduction </vt:lpstr>
      <vt:lpstr>State-of-the-Art Deep Learning Models </vt:lpstr>
      <vt:lpstr>Literature Review</vt:lpstr>
      <vt:lpstr>Challenges &amp; Limitations</vt:lpstr>
      <vt:lpstr>Chatbots and Virtual Assistants for Google Assistant</vt:lpstr>
      <vt:lpstr>Industry Applications</vt:lpstr>
      <vt:lpstr>Limitations</vt:lpstr>
      <vt:lpstr>Future Scope</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Louis, Robert</dc:creator>
  <cp:lastModifiedBy>Tanmaiyee Arcot Balraj</cp:lastModifiedBy>
  <cp:revision>288</cp:revision>
  <cp:lastPrinted>2018-02-12T16:14:28Z</cp:lastPrinted>
  <dcterms:created xsi:type="dcterms:W3CDTF">2017-12-13T15:54:12Z</dcterms:created>
  <dcterms:modified xsi:type="dcterms:W3CDTF">2025-04-30T01:07:29Z</dcterms:modified>
</cp:coreProperties>
</file>

<file path=docProps/thumbnail.jpeg>
</file>